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60" r:id="rId1"/>
  </p:sldMasterIdLst>
  <p:notesMasterIdLst>
    <p:notesMasterId r:id="rId12"/>
  </p:notesMasterIdLst>
  <p:sldIdLst>
    <p:sldId id="256" r:id="rId2"/>
    <p:sldId id="257" r:id="rId3"/>
    <p:sldId id="258" r:id="rId4"/>
    <p:sldId id="268" r:id="rId5"/>
    <p:sldId id="259" r:id="rId6"/>
    <p:sldId id="260" r:id="rId7"/>
    <p:sldId id="264" r:id="rId8"/>
    <p:sldId id="266" r:id="rId9"/>
    <p:sldId id="265" r:id="rId10"/>
    <p:sldId id="267" r:id="rId11"/>
  </p:sldIdLst>
  <p:sldSz cx="9144000" cy="6858000" type="letter"/>
  <p:notesSz cx="6858000" cy="91440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Consolas" panose="020B0609020204030204" pitchFamily="49" charset="0"/>
      <p:regular r:id="rId17"/>
      <p:bold r:id="rId18"/>
      <p:italic r:id="rId19"/>
      <p:boldItalic r:id="rId20"/>
    </p:embeddedFont>
    <p:embeddedFont>
      <p:font typeface="Open Sans SemiBold" panose="020B0606030504020204" pitchFamily="34" charset="0"/>
      <p:regular r:id="rId21"/>
      <p:bold r:id="rId22"/>
      <p:italic r:id="rId23"/>
      <p:boldItalic r:id="rId24"/>
    </p:embeddedFont>
    <p:embeddedFont>
      <p:font typeface="TeXGyreHeros" pitchFamily="2" charset="77"/>
      <p:regular r:id="rId25"/>
      <p:bold r:id="rId26"/>
      <p:italic r:id="rId27"/>
      <p:boldItalic r:id="rId28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EEEEE"/>
    <a:srgbClr val="00FFFF"/>
    <a:srgbClr val="FF00FF"/>
    <a:srgbClr val="F1F1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657" autoAdjust="0"/>
    <p:restoredTop sz="76860"/>
  </p:normalViewPr>
  <p:slideViewPr>
    <p:cSldViewPr snapToGrid="0">
      <p:cViewPr varScale="1">
        <p:scale>
          <a:sx n="110" d="100"/>
          <a:sy n="110" d="100"/>
        </p:scale>
        <p:origin x="2728" y="17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font" Target="fonts/font14.fntdata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font" Target="fonts/font16.fntdata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font" Target="fonts/font15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18A644-EF4B-4DFC-86A3-F37E532C85B5}" type="datetimeFigureOut">
              <a:rPr lang="en-US" smtClean="0"/>
              <a:t>1/26/23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EB48F3-3618-4800-B472-BF74C39EB2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5090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err="1">
                <a:latin typeface="Consolas" panose="020B0609020204030204" pitchFamily="49" charset="0"/>
              </a:rPr>
              <a:t>stdout</a:t>
            </a:r>
            <a:r>
              <a:rPr lang="en-US" dirty="0"/>
              <a:t> </a:t>
            </a:r>
            <a:r>
              <a:rPr lang="en-US" sz="1100" dirty="0">
                <a:sym typeface="Wingdings" pitchFamily="2" charset="2"/>
              </a:rPr>
              <a:t></a:t>
            </a:r>
            <a:r>
              <a:rPr lang="en-US" dirty="0"/>
              <a:t> the terminal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EB48F3-3618-4800-B472-BF74C39EB24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7430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90485EC-5B1E-A43F-5237-EEB3A5CB239E}"/>
              </a:ext>
            </a:extLst>
          </p:cNvPr>
          <p:cNvSpPr/>
          <p:nvPr userDrawn="1"/>
        </p:nvSpPr>
        <p:spPr>
          <a:xfrm>
            <a:off x="-9272" y="4554"/>
            <a:ext cx="9162545" cy="6848893"/>
          </a:xfrm>
          <a:prstGeom prst="rect">
            <a:avLst/>
          </a:prstGeom>
          <a:blipFill dpi="0" rotWithShape="1">
            <a:blip r:embed="rId2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72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C1EE730-A77D-EBD3-9E1A-B9792788FBCE}"/>
              </a:ext>
            </a:extLst>
          </p:cNvPr>
          <p:cNvSpPr/>
          <p:nvPr userDrawn="1"/>
        </p:nvSpPr>
        <p:spPr>
          <a:xfrm>
            <a:off x="-9272" y="4554"/>
            <a:ext cx="9162545" cy="6848893"/>
          </a:xfrm>
          <a:prstGeom prst="rect">
            <a:avLst/>
          </a:prstGeom>
          <a:solidFill>
            <a:srgbClr val="EEEEEE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72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24101" y="2877712"/>
            <a:ext cx="5139313" cy="2393350"/>
          </a:xfrm>
        </p:spPr>
        <p:txBody>
          <a:bodyPr>
            <a:normAutofit/>
          </a:bodyPr>
          <a:lstStyle>
            <a:lvl1pPr marL="342900" indent="-342900" algn="l">
              <a:buFont typeface="Wingdings" panose="05000000000000000000" pitchFamily="2" charset="2"/>
              <a:buChar char="Ø"/>
              <a:defRPr sz="2000" b="0" i="0">
                <a:solidFill>
                  <a:schemeClr val="tx1"/>
                </a:solidFill>
                <a:latin typeface="TeXGyreHeros" pitchFamily="2" charset="77"/>
                <a:ea typeface="TeXGyreHeros" pitchFamily="2" charset="77"/>
                <a:cs typeface="TeXGyreHeros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543300" y="6482951"/>
            <a:ext cx="2057400" cy="365125"/>
          </a:xfrm>
        </p:spPr>
        <p:txBody>
          <a:bodyPr/>
          <a:lstStyle>
            <a:lvl1pPr algn="ctr">
              <a:defRPr b="0" i="0">
                <a:latin typeface="TeXGyreHeros" pitchFamily="2" charset="77"/>
              </a:defRPr>
            </a:lvl1pPr>
          </a:lstStyle>
          <a:p>
            <a:fld id="{5F3ADF2E-282C-A449-81FF-2FFFB0AF9773}" type="datetime3">
              <a:rPr lang="en-US" smtClean="0"/>
              <a:pPr/>
              <a:t>26 January 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-18545" y="6482950"/>
            <a:ext cx="3086100" cy="365125"/>
          </a:xfrm>
        </p:spPr>
        <p:txBody>
          <a:bodyPr/>
          <a:lstStyle>
            <a:lvl1pPr algn="l">
              <a:defRPr b="0" i="0">
                <a:latin typeface="TeXGyreHeros" pitchFamily="2" charset="77"/>
              </a:defRPr>
            </a:lvl1pPr>
          </a:lstStyle>
          <a:p>
            <a:r>
              <a:rPr lang="en-US" dirty="0" err="1"/>
              <a:t>Shinwoo</a:t>
            </a:r>
            <a:r>
              <a:rPr lang="en-US" dirty="0"/>
              <a:t> Kim - CS 0449 - Recitation 01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TeXGyreHeros" pitchFamily="2" charset="77"/>
              </a:defRPr>
            </a:lvl1pPr>
          </a:lstStyle>
          <a:p>
            <a:fld id="{9868D0B5-37F3-4AD0-A5BE-ADDF1EB1DF9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Google Shape;15;p2">
            <a:extLst>
              <a:ext uri="{FF2B5EF4-FFF2-40B4-BE49-F238E27FC236}">
                <a16:creationId xmlns:a16="http://schemas.microsoft.com/office/drawing/2014/main" id="{2068ECE9-44B7-043A-8C11-D5B04127C2C8}"/>
              </a:ext>
            </a:extLst>
          </p:cNvPr>
          <p:cNvSpPr/>
          <p:nvPr userDrawn="1"/>
        </p:nvSpPr>
        <p:spPr>
          <a:xfrm>
            <a:off x="-9919" y="-5644"/>
            <a:ext cx="9162545" cy="763875"/>
          </a:xfrm>
          <a:prstGeom prst="rect">
            <a:avLst/>
          </a:prstGeom>
          <a:solidFill>
            <a:srgbClr val="003594"/>
          </a:solidFill>
          <a:ln>
            <a:noFill/>
          </a:ln>
        </p:spPr>
        <p:txBody>
          <a:bodyPr spcFirstLastPara="1" wrap="square" lIns="63636" tIns="63636" rIns="63636" bIns="63636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72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6A9B4159-2A9C-C287-A8E2-48CBA4E16C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8101" y="4554"/>
            <a:ext cx="5537675" cy="749124"/>
          </a:xfrm>
        </p:spPr>
        <p:txBody>
          <a:bodyPr anchor="ctr">
            <a:normAutofit/>
          </a:bodyPr>
          <a:lstStyle>
            <a:lvl1pPr algn="r">
              <a:defRPr sz="3000" b="0" i="0">
                <a:solidFill>
                  <a:schemeClr val="bg1"/>
                </a:solidFill>
                <a:latin typeface="TeXGyreHeros" pitchFamily="2" charset="77"/>
                <a:ea typeface="EB Garamond" panose="00000500000000000000" pitchFamily="2" charset="0"/>
              </a:defRPr>
            </a:lvl1pPr>
          </a:lstStyle>
          <a:p>
            <a:r>
              <a:rPr lang="en-US" dirty="0"/>
              <a:t>Course Name</a:t>
            </a:r>
          </a:p>
        </p:txBody>
      </p:sp>
      <p:cxnSp>
        <p:nvCxnSpPr>
          <p:cNvPr id="11" name="Google Shape;18;p2">
            <a:extLst>
              <a:ext uri="{FF2B5EF4-FFF2-40B4-BE49-F238E27FC236}">
                <a16:creationId xmlns:a16="http://schemas.microsoft.com/office/drawing/2014/main" id="{408095C7-19F4-3725-B9EB-0716AFA87C78}"/>
              </a:ext>
            </a:extLst>
          </p:cNvPr>
          <p:cNvCxnSpPr/>
          <p:nvPr userDrawn="1"/>
        </p:nvCxnSpPr>
        <p:spPr>
          <a:xfrm>
            <a:off x="6119541" y="207920"/>
            <a:ext cx="0" cy="348188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B68D2F3C-3EC1-A0C8-590E-E5F6CA01AB4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724102" y="1908762"/>
            <a:ext cx="5139313" cy="914400"/>
          </a:xfrm>
        </p:spPr>
        <p:txBody>
          <a:bodyPr anchor="b">
            <a:normAutofit/>
          </a:bodyPr>
          <a:lstStyle>
            <a:lvl1pPr marL="0" indent="0">
              <a:buNone/>
              <a:defRPr sz="2550" b="0" i="0">
                <a:latin typeface="TeXGyreHeros" pitchFamily="2" charset="77"/>
                <a:ea typeface="TeXGyreHeros" pitchFamily="2" charset="77"/>
                <a:cs typeface="TeXGyreHeros" pitchFamily="2" charset="77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2E1EFB1F-1C74-73E6-6138-9F1010AEBF3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23677" y="0"/>
            <a:ext cx="3028950" cy="749124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2500" b="0" i="0" dirty="0" smtClean="0">
                <a:solidFill>
                  <a:schemeClr val="bg1"/>
                </a:solidFill>
                <a:latin typeface="TeXGyreHeros" pitchFamily="2" charset="77"/>
                <a:ea typeface="EB Garamond" panose="00000500000000000000" pitchFamily="2" charset="0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Presenter Name</a:t>
            </a:r>
          </a:p>
        </p:txBody>
      </p:sp>
      <p:cxnSp>
        <p:nvCxnSpPr>
          <p:cNvPr id="21" name="Google Shape;14;p2">
            <a:extLst>
              <a:ext uri="{FF2B5EF4-FFF2-40B4-BE49-F238E27FC236}">
                <a16:creationId xmlns:a16="http://schemas.microsoft.com/office/drawing/2014/main" id="{B86426CC-AEC1-3E38-8602-179CFD95FA64}"/>
              </a:ext>
            </a:extLst>
          </p:cNvPr>
          <p:cNvCxnSpPr>
            <a:cxnSpLocks/>
          </p:cNvCxnSpPr>
          <p:nvPr userDrawn="1"/>
        </p:nvCxnSpPr>
        <p:spPr>
          <a:xfrm>
            <a:off x="3724102" y="2835045"/>
            <a:ext cx="5139313" cy="88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" name="Content Placeholder 8">
            <a:extLst>
              <a:ext uri="{FF2B5EF4-FFF2-40B4-BE49-F238E27FC236}">
                <a16:creationId xmlns:a16="http://schemas.microsoft.com/office/drawing/2014/main" id="{39A88EB8-B9EB-6F33-1DD9-1FA5C92706F1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92363" y="2175029"/>
            <a:ext cx="3459437" cy="4154750"/>
          </a:xfrm>
        </p:spPr>
        <p:txBody>
          <a:bodyPr>
            <a:normAutofit/>
          </a:bodyPr>
          <a:lstStyle>
            <a:lvl1pPr marL="76200" indent="0" algn="r">
              <a:buNone/>
              <a:defRPr lang="en-US" sz="1700" b="0" i="0" u="none" strike="noStrike" cap="none" dirty="0" smtClean="0">
                <a:solidFill>
                  <a:schemeClr val="dk1"/>
                </a:solidFill>
                <a:latin typeface="TeXGyreHeros" pitchFamily="2" charset="77"/>
                <a:ea typeface="TeXGyreHeros" pitchFamily="2" charset="77"/>
                <a:cs typeface="TeXGyreHeros" pitchFamily="2" charset="77"/>
                <a:sym typeface="Open Sans Medium"/>
              </a:defRPr>
            </a:lvl1pPr>
            <a:lvl2pPr>
              <a:defRPr lang="en-US" sz="1700" b="1" i="0" u="none" strike="noStrike" cap="none" dirty="0" smtClean="0"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2pPr>
            <a:lvl3pPr>
              <a:defRPr lang="en-US" sz="1700" b="1" i="0" u="none" strike="noStrike" cap="none" dirty="0" smtClean="0"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3pPr>
            <a:lvl4pPr>
              <a:defRPr lang="en-US" sz="1700" b="1" i="0" u="none" strike="noStrike" cap="none" dirty="0" smtClean="0"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4pPr>
            <a:lvl5pPr>
              <a:defRPr lang="en-US" sz="1700" b="1" i="0" u="none" strike="noStrike" cap="none" dirty="0"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665574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latin typeface="TeXGyreHeros" pitchFamily="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 b="0" i="0">
                <a:latin typeface="TeXGyreHeros" pitchFamily="2" charset="77"/>
              </a:defRPr>
            </a:lvl1pPr>
            <a:lvl2pPr>
              <a:defRPr b="0" i="0">
                <a:latin typeface="TeXGyreHeros" pitchFamily="2" charset="77"/>
              </a:defRPr>
            </a:lvl2pPr>
            <a:lvl3pPr>
              <a:defRPr b="0" i="0">
                <a:latin typeface="TeXGyreHeros" pitchFamily="2" charset="77"/>
              </a:defRPr>
            </a:lvl3pPr>
            <a:lvl4pPr>
              <a:defRPr b="0" i="0">
                <a:latin typeface="TeXGyreHeros" pitchFamily="2" charset="77"/>
              </a:defRPr>
            </a:lvl4pPr>
            <a:lvl5pPr>
              <a:defRPr b="0" i="0">
                <a:latin typeface="TeXGyreHeros" pitchFamily="2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TeXGyreHeros" pitchFamily="2" charset="77"/>
              </a:defRPr>
            </a:lvl1pPr>
          </a:lstStyle>
          <a:p>
            <a:fld id="{E9C5DD1F-5D37-8144-8720-4D9EA0A9CA2F}" type="datetime3">
              <a:rPr lang="en-US" smtClean="0"/>
              <a:pPr/>
              <a:t>26 January 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en-US" dirty="0" err="1"/>
              <a:t>Shinwoo</a:t>
            </a:r>
            <a:r>
              <a:rPr lang="en-US" dirty="0"/>
              <a:t> Kim - CS 0449 - Recitation 01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TeXGyreHeros" pitchFamily="2" charset="77"/>
              </a:defRPr>
            </a:lvl1pPr>
          </a:lstStyle>
          <a:p>
            <a:fld id="{9868D0B5-37F3-4AD0-A5BE-ADDF1EB1DF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82721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>
            <a:lvl1pPr>
              <a:defRPr b="0" i="0">
                <a:latin typeface="TeXGyreHeros" pitchFamily="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>
            <a:lvl1pPr>
              <a:defRPr b="0" i="0">
                <a:latin typeface="TeXGyreHeros" pitchFamily="2" charset="77"/>
              </a:defRPr>
            </a:lvl1pPr>
            <a:lvl2pPr>
              <a:defRPr b="0" i="0">
                <a:latin typeface="TeXGyreHeros" pitchFamily="2" charset="77"/>
              </a:defRPr>
            </a:lvl2pPr>
            <a:lvl3pPr>
              <a:defRPr b="0" i="0">
                <a:latin typeface="TeXGyreHeros" pitchFamily="2" charset="77"/>
              </a:defRPr>
            </a:lvl3pPr>
            <a:lvl4pPr>
              <a:defRPr b="0" i="0">
                <a:latin typeface="TeXGyreHeros" pitchFamily="2" charset="77"/>
              </a:defRPr>
            </a:lvl4pPr>
            <a:lvl5pPr>
              <a:defRPr b="0" i="0">
                <a:latin typeface="TeXGyreHeros" pitchFamily="2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TeXGyreHeros" pitchFamily="2" charset="77"/>
              </a:defRPr>
            </a:lvl1pPr>
          </a:lstStyle>
          <a:p>
            <a:fld id="{79BF3141-E3FB-8C4F-B6CB-E62276419D70}" type="datetime3">
              <a:rPr lang="en-US" smtClean="0"/>
              <a:pPr/>
              <a:t>26 January 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en-US" dirty="0" err="1"/>
              <a:t>Shinwoo</a:t>
            </a:r>
            <a:r>
              <a:rPr lang="en-US" dirty="0"/>
              <a:t> Kim - CS 0449 - Recitation 01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TeXGyreHeros" pitchFamily="2" charset="77"/>
              </a:defRPr>
            </a:lvl1pPr>
          </a:lstStyle>
          <a:p>
            <a:fld id="{9868D0B5-37F3-4AD0-A5BE-ADDF1EB1DF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65214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latin typeface="TeXGyreHeros" pitchFamily="2" charset="77"/>
                <a:ea typeface="Open Sans" pitchFamily="2" charset="0"/>
                <a:cs typeface="Open Sans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="0" i="0">
                <a:latin typeface="TeXGyreHeros" pitchFamily="2" charset="77"/>
                <a:ea typeface="Open Sans" pitchFamily="2" charset="0"/>
                <a:cs typeface="Open Sans" pitchFamily="2" charset="0"/>
              </a:defRPr>
            </a:lvl1pPr>
            <a:lvl2pPr>
              <a:defRPr b="0" i="0">
                <a:latin typeface="TeXGyreHeros" pitchFamily="2" charset="77"/>
                <a:ea typeface="Open Sans" pitchFamily="2" charset="0"/>
                <a:cs typeface="Open Sans" pitchFamily="2" charset="0"/>
              </a:defRPr>
            </a:lvl2pPr>
            <a:lvl3pPr>
              <a:defRPr b="0" i="0">
                <a:latin typeface="TeXGyreHeros" pitchFamily="2" charset="77"/>
                <a:ea typeface="Open Sans" pitchFamily="2" charset="0"/>
                <a:cs typeface="Open Sans" pitchFamily="2" charset="0"/>
              </a:defRPr>
            </a:lvl3pPr>
            <a:lvl4pPr>
              <a:defRPr b="0" i="0">
                <a:latin typeface="TeXGyreHeros" pitchFamily="2" charset="77"/>
                <a:ea typeface="Open Sans" pitchFamily="2" charset="0"/>
                <a:cs typeface="Open Sans" pitchFamily="2" charset="0"/>
              </a:defRPr>
            </a:lvl4pPr>
            <a:lvl5pPr>
              <a:defRPr b="0" i="0">
                <a:latin typeface="TeXGyreHeros" pitchFamily="2" charset="77"/>
                <a:ea typeface="Open Sans" pitchFamily="2" charset="0"/>
                <a:cs typeface="Open Sans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TeXGyreHeros" pitchFamily="2" charset="77"/>
              </a:defRPr>
            </a:lvl1pPr>
          </a:lstStyle>
          <a:p>
            <a:fld id="{F03971C5-8978-A84C-BA66-0CA6B8531D44}" type="datetime3">
              <a:rPr lang="en-US" smtClean="0"/>
              <a:pPr/>
              <a:t>26 January 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TeXGyreHeros" pitchFamily="2" charset="77"/>
              </a:defRPr>
            </a:lvl1pPr>
          </a:lstStyle>
          <a:p>
            <a:r>
              <a:rPr lang="en-US" dirty="0" err="1"/>
              <a:t>Shinwoo</a:t>
            </a:r>
            <a:r>
              <a:rPr lang="en-US" dirty="0"/>
              <a:t> Kim - CS 0449 - Recitation 01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TeXGyreHeros" pitchFamily="2" charset="77"/>
              </a:defRPr>
            </a:lvl1pPr>
          </a:lstStyle>
          <a:p>
            <a:fld id="{9868D0B5-37F3-4AD0-A5BE-ADDF1EB1DF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54555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gradFill flip="none" rotWithShape="1">
          <a:gsLst>
            <a:gs pos="0">
              <a:srgbClr val="EEEEEE">
                <a:lumMod val="100000"/>
              </a:srgbClr>
            </a:gs>
            <a:gs pos="73000">
              <a:srgbClr val="EEEEEE">
                <a:lumMod val="99000"/>
                <a:lumOff val="1000"/>
              </a:srgbClr>
            </a:gs>
            <a:gs pos="82000">
              <a:srgbClr val="EEEEEE">
                <a:lumMod val="98000"/>
                <a:lumOff val="2000"/>
              </a:srgbClr>
            </a:gs>
            <a:gs pos="100000">
              <a:srgbClr val="EEEEEE">
                <a:lumMod val="97000"/>
                <a:lumOff val="3000"/>
              </a:srgb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 b="0" i="0">
                <a:solidFill>
                  <a:schemeClr val="tx1"/>
                </a:solidFill>
                <a:latin typeface="TeXGyreHeros" pitchFamily="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 b="0" i="0">
                <a:solidFill>
                  <a:schemeClr val="tx1"/>
                </a:solidFill>
                <a:latin typeface="TeXGyreHeros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solidFill>
                  <a:schemeClr val="tx1"/>
                </a:solidFill>
                <a:latin typeface="TeXGyreHeros" pitchFamily="2" charset="77"/>
              </a:defRPr>
            </a:lvl1pPr>
          </a:lstStyle>
          <a:p>
            <a:fld id="{6BB3B715-6EC4-C94A-9934-42477DF3E605}" type="datetime3">
              <a:rPr lang="en-US" smtClean="0"/>
              <a:pPr/>
              <a:t>26 January 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r>
              <a:rPr lang="en-US" dirty="0" err="1"/>
              <a:t>Shinwoo</a:t>
            </a:r>
            <a:r>
              <a:rPr lang="en-US" dirty="0"/>
              <a:t> Kim - CS 0449 - Recitation 01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solidFill>
                  <a:schemeClr val="tx1"/>
                </a:solidFill>
                <a:latin typeface="TeXGyreHeros" pitchFamily="2" charset="77"/>
              </a:defRPr>
            </a:lvl1pPr>
          </a:lstStyle>
          <a:p>
            <a:fld id="{9868D0B5-37F3-4AD0-A5BE-ADDF1EB1DF93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Google Shape;9;p1">
            <a:extLst>
              <a:ext uri="{FF2B5EF4-FFF2-40B4-BE49-F238E27FC236}">
                <a16:creationId xmlns:a16="http://schemas.microsoft.com/office/drawing/2014/main" id="{226DC97C-D9A5-B308-E2A2-23C07E20B76C}"/>
              </a:ext>
            </a:extLst>
          </p:cNvPr>
          <p:cNvCxnSpPr/>
          <p:nvPr userDrawn="1"/>
        </p:nvCxnSpPr>
        <p:spPr>
          <a:xfrm>
            <a:off x="589416" y="4562476"/>
            <a:ext cx="7994182" cy="0"/>
          </a:xfrm>
          <a:prstGeom prst="straightConnector1">
            <a:avLst/>
          </a:prstGeom>
          <a:noFill/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5255796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latin typeface="TeXGyreHeros" pitchFamily="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>
            <a:lvl1pPr>
              <a:defRPr b="0" i="0">
                <a:latin typeface="TeXGyreHeros" pitchFamily="2" charset="77"/>
              </a:defRPr>
            </a:lvl1pPr>
            <a:lvl2pPr>
              <a:defRPr b="0" i="0">
                <a:latin typeface="TeXGyreHeros" pitchFamily="2" charset="77"/>
              </a:defRPr>
            </a:lvl2pPr>
            <a:lvl3pPr>
              <a:defRPr b="0" i="0">
                <a:latin typeface="TeXGyreHeros" pitchFamily="2" charset="77"/>
              </a:defRPr>
            </a:lvl3pPr>
            <a:lvl4pPr>
              <a:defRPr b="0" i="0">
                <a:latin typeface="TeXGyreHeros" pitchFamily="2" charset="77"/>
              </a:defRPr>
            </a:lvl4pPr>
            <a:lvl5pPr>
              <a:defRPr b="0" i="0">
                <a:latin typeface="TeXGyreHeros" pitchFamily="2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>
            <a:lvl1pPr>
              <a:defRPr b="0" i="0">
                <a:latin typeface="TeXGyreHeros" pitchFamily="2" charset="77"/>
              </a:defRPr>
            </a:lvl1pPr>
            <a:lvl2pPr>
              <a:defRPr b="0" i="0">
                <a:latin typeface="TeXGyreHeros" pitchFamily="2" charset="77"/>
              </a:defRPr>
            </a:lvl2pPr>
            <a:lvl3pPr>
              <a:defRPr b="0" i="0">
                <a:latin typeface="TeXGyreHeros" pitchFamily="2" charset="77"/>
              </a:defRPr>
            </a:lvl3pPr>
            <a:lvl4pPr>
              <a:defRPr b="0" i="0">
                <a:latin typeface="TeXGyreHeros" pitchFamily="2" charset="77"/>
              </a:defRPr>
            </a:lvl4pPr>
            <a:lvl5pPr>
              <a:defRPr b="0" i="0">
                <a:latin typeface="TeXGyreHeros" pitchFamily="2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TeXGyreHeros" pitchFamily="2" charset="77"/>
              </a:defRPr>
            </a:lvl1pPr>
          </a:lstStyle>
          <a:p>
            <a:fld id="{2429C40D-3C6E-FE4E-ACFC-9C9BACDCD891}" type="datetime3">
              <a:rPr lang="en-US" smtClean="0"/>
              <a:pPr/>
              <a:t>26 January 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en-US" dirty="0" err="1"/>
              <a:t>Shinwoo</a:t>
            </a:r>
            <a:r>
              <a:rPr lang="en-US" dirty="0"/>
              <a:t> Kim - CS 0449 - Recitation 01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TeXGyreHeros" pitchFamily="2" charset="77"/>
              </a:defRPr>
            </a:lvl1pPr>
          </a:lstStyle>
          <a:p>
            <a:fld id="{9868D0B5-37F3-4AD0-A5BE-ADDF1EB1DF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0502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>
            <a:lvl1pPr>
              <a:defRPr b="0" i="0">
                <a:latin typeface="TeXGyreHeros" pitchFamily="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0" i="0">
                <a:latin typeface="TeXGyreHeros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>
            <a:lvl1pPr>
              <a:defRPr b="0" i="0">
                <a:latin typeface="TeXGyreHeros" pitchFamily="2" charset="77"/>
              </a:defRPr>
            </a:lvl1pPr>
            <a:lvl2pPr>
              <a:defRPr b="0" i="0">
                <a:latin typeface="TeXGyreHeros" pitchFamily="2" charset="77"/>
              </a:defRPr>
            </a:lvl2pPr>
            <a:lvl3pPr>
              <a:defRPr b="0" i="0">
                <a:latin typeface="TeXGyreHeros" pitchFamily="2" charset="77"/>
              </a:defRPr>
            </a:lvl3pPr>
            <a:lvl4pPr>
              <a:defRPr b="0" i="0">
                <a:latin typeface="TeXGyreHeros" pitchFamily="2" charset="77"/>
              </a:defRPr>
            </a:lvl4pPr>
            <a:lvl5pPr>
              <a:defRPr b="0" i="0">
                <a:latin typeface="TeXGyreHeros" pitchFamily="2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0" i="0">
                <a:latin typeface="TeXGyreHeros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>
            <a:lvl1pPr>
              <a:defRPr b="0" i="0">
                <a:latin typeface="TeXGyreHeros" pitchFamily="2" charset="77"/>
              </a:defRPr>
            </a:lvl1pPr>
            <a:lvl2pPr>
              <a:defRPr b="0" i="0">
                <a:latin typeface="TeXGyreHeros" pitchFamily="2" charset="77"/>
              </a:defRPr>
            </a:lvl2pPr>
            <a:lvl3pPr>
              <a:defRPr b="0" i="0">
                <a:latin typeface="TeXGyreHeros" pitchFamily="2" charset="77"/>
              </a:defRPr>
            </a:lvl3pPr>
            <a:lvl4pPr>
              <a:defRPr b="0" i="0">
                <a:latin typeface="TeXGyreHeros" pitchFamily="2" charset="77"/>
              </a:defRPr>
            </a:lvl4pPr>
            <a:lvl5pPr>
              <a:defRPr b="0" i="0">
                <a:latin typeface="TeXGyreHeros" pitchFamily="2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TeXGyreHeros" pitchFamily="2" charset="77"/>
              </a:defRPr>
            </a:lvl1pPr>
          </a:lstStyle>
          <a:p>
            <a:fld id="{1CCE0387-5D0F-484B-BD0F-F3C6F735945D}" type="datetime3">
              <a:rPr lang="en-US" smtClean="0"/>
              <a:pPr/>
              <a:t>26 January 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en-US" dirty="0" err="1"/>
              <a:t>Shinwoo</a:t>
            </a:r>
            <a:r>
              <a:rPr lang="en-US" dirty="0"/>
              <a:t> Kim - CS 0449 - Recitation 01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TeXGyreHeros" pitchFamily="2" charset="77"/>
              </a:defRPr>
            </a:lvl1pPr>
          </a:lstStyle>
          <a:p>
            <a:fld id="{9868D0B5-37F3-4AD0-A5BE-ADDF1EB1DF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88109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latin typeface="TeXGyreHeros" pitchFamily="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TeXGyreHeros" pitchFamily="2" charset="77"/>
              </a:defRPr>
            </a:lvl1pPr>
          </a:lstStyle>
          <a:p>
            <a:fld id="{23912C6D-CA7E-D141-925C-A4BE16737F2D}" type="datetime3">
              <a:rPr lang="en-US" smtClean="0"/>
              <a:pPr/>
              <a:t>26 January 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en-US" dirty="0" err="1"/>
              <a:t>Shinwoo</a:t>
            </a:r>
            <a:r>
              <a:rPr lang="en-US" dirty="0"/>
              <a:t> Kim - CS 0449 - Recitation 01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TeXGyreHeros" pitchFamily="2" charset="77"/>
              </a:defRPr>
            </a:lvl1pPr>
          </a:lstStyle>
          <a:p>
            <a:fld id="{9868D0B5-37F3-4AD0-A5BE-ADDF1EB1DF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69077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TeXGyreHeros" pitchFamily="2" charset="77"/>
              </a:defRPr>
            </a:lvl1pPr>
          </a:lstStyle>
          <a:p>
            <a:fld id="{9310ABC4-B1AC-6842-9EC2-808DCB1D85D4}" type="datetime3">
              <a:rPr lang="en-US" smtClean="0"/>
              <a:pPr/>
              <a:t>26 January 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en-US" dirty="0" err="1"/>
              <a:t>Shinwoo</a:t>
            </a:r>
            <a:r>
              <a:rPr lang="en-US" dirty="0"/>
              <a:t> Kim - CS 0449 - Recitation 01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TeXGyreHeros" pitchFamily="2" charset="77"/>
              </a:defRPr>
            </a:lvl1pPr>
          </a:lstStyle>
          <a:p>
            <a:fld id="{9868D0B5-37F3-4AD0-A5BE-ADDF1EB1DF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08930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 b="0" i="0">
                <a:latin typeface="TeXGyreHeros" pitchFamily="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 b="0" i="0">
                <a:latin typeface="TeXGyreHeros" pitchFamily="2" charset="77"/>
              </a:defRPr>
            </a:lvl1pPr>
            <a:lvl2pPr>
              <a:defRPr sz="2800" b="0" i="0">
                <a:latin typeface="TeXGyreHeros" pitchFamily="2" charset="77"/>
              </a:defRPr>
            </a:lvl2pPr>
            <a:lvl3pPr>
              <a:defRPr sz="2400" b="0" i="0">
                <a:latin typeface="TeXGyreHeros" pitchFamily="2" charset="77"/>
              </a:defRPr>
            </a:lvl3pPr>
            <a:lvl4pPr>
              <a:defRPr sz="2000" b="0" i="0">
                <a:latin typeface="TeXGyreHeros" pitchFamily="2" charset="77"/>
              </a:defRPr>
            </a:lvl4pPr>
            <a:lvl5pPr>
              <a:defRPr sz="2000" b="0" i="0">
                <a:latin typeface="TeXGyreHeros" pitchFamily="2" charset="77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 b="0" i="0">
                <a:latin typeface="TeXGyreHeros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TeXGyreHeros" pitchFamily="2" charset="77"/>
              </a:defRPr>
            </a:lvl1pPr>
          </a:lstStyle>
          <a:p>
            <a:fld id="{68BA949D-6FB4-154F-B431-8611B27A07DD}" type="datetime3">
              <a:rPr lang="en-US" smtClean="0"/>
              <a:pPr/>
              <a:t>26 January 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en-US" dirty="0" err="1"/>
              <a:t>Shinwoo</a:t>
            </a:r>
            <a:r>
              <a:rPr lang="en-US" dirty="0"/>
              <a:t> Kim - CS 0449 - Recitation 01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TeXGyreHeros" pitchFamily="2" charset="77"/>
              </a:defRPr>
            </a:lvl1pPr>
          </a:lstStyle>
          <a:p>
            <a:fld id="{9868D0B5-37F3-4AD0-A5BE-ADDF1EB1DF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30544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 b="0" i="0">
                <a:latin typeface="TeXGyreHeros" pitchFamily="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 b="0" i="0">
                <a:latin typeface="TeXGyreHeros" pitchFamily="2" charset="77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 b="0" i="0">
                <a:latin typeface="TeXGyreHeros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TeXGyreHeros" pitchFamily="2" charset="77"/>
              </a:defRPr>
            </a:lvl1pPr>
          </a:lstStyle>
          <a:p>
            <a:fld id="{61E22BF9-4E7D-4C4C-99DC-1A491AFFD645}" type="datetime3">
              <a:rPr lang="en-US" smtClean="0"/>
              <a:pPr/>
              <a:t>26 January 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en-US" dirty="0" err="1"/>
              <a:t>Shinwoo</a:t>
            </a:r>
            <a:r>
              <a:rPr lang="en-US" dirty="0"/>
              <a:t> Kim - CS 0449 - Recitation 01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TeXGyreHeros" pitchFamily="2" charset="77"/>
              </a:defRPr>
            </a:lvl1pPr>
          </a:lstStyle>
          <a:p>
            <a:fld id="{9868D0B5-37F3-4AD0-A5BE-ADDF1EB1DF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80437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68102" y="22860"/>
            <a:ext cx="8007796" cy="6810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8102" y="799000"/>
            <a:ext cx="8015496" cy="534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4829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/>
                </a:solidFill>
                <a:latin typeface="TeXGyreHeros" pitchFamily="2" charset="77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EC545853-5B67-9946-9CF1-866CB59DF9D2}" type="datetime3">
              <a:rPr lang="en-US" smtClean="0"/>
              <a:pPr/>
              <a:t>26 January 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492875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1100" b="0" i="0">
                <a:solidFill>
                  <a:schemeClr val="tx1"/>
                </a:solidFill>
                <a:latin typeface="TeXGyreHeros" pitchFamily="2" charset="77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 err="1"/>
              <a:t>Shinwoo</a:t>
            </a:r>
            <a:r>
              <a:rPr lang="en-US" dirty="0"/>
              <a:t> Kim - CS 0449 - Recitation 01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86600" y="649287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100" b="0" i="0">
                <a:solidFill>
                  <a:schemeClr val="tx1"/>
                </a:solidFill>
                <a:latin typeface="TeXGyreHeros" pitchFamily="2" charset="77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9868D0B5-37F3-4AD0-A5BE-ADDF1EB1DF93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1" name="Google Shape;9;p1">
            <a:extLst>
              <a:ext uri="{FF2B5EF4-FFF2-40B4-BE49-F238E27FC236}">
                <a16:creationId xmlns:a16="http://schemas.microsoft.com/office/drawing/2014/main" id="{2EDBD13C-7CF1-AD08-7ED4-8AFA2C3E9F34}"/>
              </a:ext>
            </a:extLst>
          </p:cNvPr>
          <p:cNvCxnSpPr/>
          <p:nvPr userDrawn="1"/>
        </p:nvCxnSpPr>
        <p:spPr>
          <a:xfrm>
            <a:off x="589416" y="710398"/>
            <a:ext cx="7994182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1575173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100" b="0" i="0" kern="1200">
          <a:solidFill>
            <a:schemeClr val="tx1"/>
          </a:solidFill>
          <a:latin typeface="TeXGyreHeros" pitchFamily="2" charset="77"/>
          <a:ea typeface="Open Sans" pitchFamily="2" charset="0"/>
          <a:cs typeface="Open Sans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100" b="0" i="0" kern="1200">
          <a:solidFill>
            <a:schemeClr val="accent1"/>
          </a:solidFill>
          <a:latin typeface="TeXGyreHeros" pitchFamily="2" charset="77"/>
          <a:ea typeface="Open Sans" pitchFamily="2" charset="0"/>
          <a:cs typeface="Open Sans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TeXGyreHeros" pitchFamily="2" charset="77"/>
          <a:ea typeface="Open Sans" pitchFamily="2" charset="0"/>
          <a:cs typeface="Open Sans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TeXGyreHeros" pitchFamily="2" charset="77"/>
          <a:ea typeface="Open Sans" pitchFamily="2" charset="0"/>
          <a:cs typeface="Open Sans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TeXGyreHeros" pitchFamily="2" charset="77"/>
          <a:ea typeface="Open Sans" pitchFamily="2" charset="0"/>
          <a:cs typeface="Open Sans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TeXGyreHeros" pitchFamily="2" charset="77"/>
          <a:ea typeface="Open Sans" pitchFamily="2" charset="0"/>
          <a:cs typeface="Open Sans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://sites.pitt.edu/~shk148/teaching/CS0449-2234/code/scan.c.html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sites.pitt.edu/~shk148/teaching/CS0449-2234/#handouts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://sites.pitt.edu/~shk148/teaching/CS0449-2234/code/print.c.html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id="{C83634B4-4154-FC07-0EAE-0C8FDFB669D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ea typeface="Open Sans" pitchFamily="2" charset="0"/>
                <a:cs typeface="Open Sans" pitchFamily="2" charset="0"/>
              </a:rPr>
              <a:t>Announcements</a:t>
            </a:r>
          </a:p>
          <a:p>
            <a:r>
              <a:rPr lang="en-US" dirty="0">
                <a:ea typeface="Open Sans" pitchFamily="2" charset="0"/>
                <a:cs typeface="Open Sans" pitchFamily="2" charset="0"/>
              </a:rPr>
              <a:t>Comparing structs using </a:t>
            </a:r>
            <a:r>
              <a:rPr lang="en-US" dirty="0" err="1">
                <a:ea typeface="Open Sans" pitchFamily="2" charset="0"/>
                <a:cs typeface="Open Sans" pitchFamily="2" charset="0"/>
              </a:rPr>
              <a:t>sizeof</a:t>
            </a:r>
            <a:r>
              <a:rPr lang="en-US" dirty="0">
                <a:ea typeface="Open Sans" pitchFamily="2" charset="0"/>
                <a:cs typeface="Open Sans" pitchFamily="2" charset="0"/>
              </a:rPr>
              <a:t>()</a:t>
            </a:r>
          </a:p>
          <a:p>
            <a:r>
              <a:rPr lang="en-US" dirty="0">
                <a:ea typeface="Open Sans" pitchFamily="2" charset="0"/>
                <a:cs typeface="Open Sans" pitchFamily="2" charset="0"/>
              </a:rPr>
              <a:t>Basic Input/Output using C standard library functions</a:t>
            </a:r>
          </a:p>
          <a:p>
            <a:endParaRPr lang="en-US" dirty="0">
              <a:ea typeface="Open Sans" pitchFamily="2" charset="0"/>
              <a:cs typeface="Open Sans" pitchFamily="2" charset="0"/>
            </a:endParaRPr>
          </a:p>
          <a:p>
            <a:endParaRPr lang="en-US" dirty="0">
              <a:ea typeface="Open Sans" pitchFamily="2" charset="0"/>
              <a:cs typeface="Open Sans" pitchFamily="2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5D1A803-EFD6-1951-97DD-E87C5E63E2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4554"/>
            <a:ext cx="6105776" cy="749124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dirty="0"/>
              <a:t>CS0449: Introduction to System Software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000AC8C-02BC-B843-D359-4FD935047EF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24102" y="2175028"/>
            <a:ext cx="5139313" cy="648133"/>
          </a:xfrm>
        </p:spPr>
        <p:txBody>
          <a:bodyPr>
            <a:noAutofit/>
          </a:bodyPr>
          <a:lstStyle/>
          <a:p>
            <a:r>
              <a:rPr lang="en-US" sz="2500" dirty="0"/>
              <a:t>REC-1: Basic of C Programming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ECD08C5-6A96-8629-4D9B-CAD0B46DEA3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115050" y="26127"/>
            <a:ext cx="3028950" cy="7491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S</a:t>
            </a:r>
            <a:r>
              <a:rPr lang="en-US" sz="2000" dirty="0"/>
              <a:t>HINWOO </a:t>
            </a:r>
            <a:r>
              <a:rPr lang="en-US" sz="2400" dirty="0"/>
              <a:t>K</a:t>
            </a:r>
            <a:r>
              <a:rPr lang="en-US" sz="2000" dirty="0"/>
              <a:t>IM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6717C70-F235-22C2-47E3-5332B488F358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92363" y="2185303"/>
            <a:ext cx="3459437" cy="4154750"/>
          </a:xfrm>
        </p:spPr>
        <p:txBody>
          <a:bodyPr>
            <a:normAutofit lnSpcReduction="10000"/>
          </a:bodyPr>
          <a:lstStyle/>
          <a:p>
            <a:pPr algn="r">
              <a:lnSpc>
                <a:spcPct val="120000"/>
              </a:lnSpc>
            </a:pPr>
            <a:r>
              <a:rPr lang="en-US" sz="2200" dirty="0"/>
              <a:t>Shinwoo Kim</a:t>
            </a:r>
          </a:p>
          <a:p>
            <a:pPr algn="r">
              <a:lnSpc>
                <a:spcPct val="120000"/>
              </a:lnSpc>
              <a:spcBef>
                <a:spcPts val="0"/>
              </a:spcBef>
            </a:pPr>
            <a:r>
              <a:rPr lang="en-US" sz="1500" dirty="0">
                <a:ea typeface="Open Sans" pitchFamily="2" charset="0"/>
                <a:cs typeface="Open Sans" pitchFamily="2" charset="0"/>
              </a:rPr>
              <a:t>Teaching Assistant</a:t>
            </a:r>
          </a:p>
          <a:p>
            <a:pPr algn="r">
              <a:lnSpc>
                <a:spcPct val="120000"/>
              </a:lnSpc>
              <a:spcBef>
                <a:spcPts val="0"/>
              </a:spcBef>
            </a:pPr>
            <a:r>
              <a:rPr lang="en-US" sz="1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shinwookim@pitt.edu</a:t>
            </a:r>
          </a:p>
          <a:p>
            <a:pPr algn="r">
              <a:spcBef>
                <a:spcPts val="0"/>
              </a:spcBef>
            </a:pPr>
            <a:r>
              <a:rPr lang="en-US" sz="1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https://sites.pitt.edu/~shk148/</a:t>
            </a:r>
          </a:p>
          <a:p>
            <a:pPr algn="r"/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r">
              <a:spcBef>
                <a:spcPts val="0"/>
              </a:spcBef>
            </a:pPr>
            <a:r>
              <a:rPr lang="en-US" sz="1500" dirty="0">
                <a:ea typeface="Open Sans" pitchFamily="2" charset="0"/>
                <a:cs typeface="Open Sans" pitchFamily="2" charset="0"/>
              </a:rPr>
              <a:t>Spring 2023, Term 2234</a:t>
            </a:r>
          </a:p>
          <a:p>
            <a:pPr algn="r">
              <a:spcBef>
                <a:spcPts val="0"/>
              </a:spcBef>
            </a:pPr>
            <a:r>
              <a:rPr lang="en-US" sz="1500" dirty="0">
                <a:ea typeface="Open Sans" pitchFamily="2" charset="0"/>
                <a:cs typeface="Open Sans" pitchFamily="2" charset="0"/>
              </a:rPr>
              <a:t>Friday 12 PM Recitation</a:t>
            </a:r>
          </a:p>
          <a:p>
            <a:pPr algn="r">
              <a:spcBef>
                <a:spcPts val="0"/>
              </a:spcBef>
            </a:pPr>
            <a:r>
              <a:rPr lang="en-US" sz="1500" dirty="0">
                <a:ea typeface="Open Sans" pitchFamily="2" charset="0"/>
                <a:cs typeface="Open Sans" pitchFamily="2" charset="0"/>
              </a:rPr>
              <a:t>Jan 27</a:t>
            </a:r>
            <a:r>
              <a:rPr lang="en-US" sz="1500" baseline="30000" dirty="0">
                <a:ea typeface="Open Sans" pitchFamily="2" charset="0"/>
                <a:cs typeface="Open Sans" pitchFamily="2" charset="0"/>
              </a:rPr>
              <a:t>th</a:t>
            </a:r>
            <a:r>
              <a:rPr lang="en-US" sz="1500" dirty="0">
                <a:ea typeface="Open Sans" pitchFamily="2" charset="0"/>
                <a:cs typeface="Open Sans" pitchFamily="2" charset="0"/>
              </a:rPr>
              <a:t>, 2023</a:t>
            </a:r>
          </a:p>
          <a:p>
            <a:pPr algn="r">
              <a:spcBef>
                <a:spcPts val="0"/>
              </a:spcBef>
            </a:pPr>
            <a:endParaRPr lang="en-US" sz="1500" dirty="0">
              <a:ea typeface="Open Sans" pitchFamily="2" charset="0"/>
              <a:cs typeface="Open Sans" pitchFamily="2" charset="0"/>
            </a:endParaRPr>
          </a:p>
          <a:p>
            <a:pPr algn="r">
              <a:spcBef>
                <a:spcPts val="0"/>
              </a:spcBef>
            </a:pPr>
            <a:r>
              <a:rPr lang="en-US" sz="1500" dirty="0">
                <a:ea typeface="Open Sans" pitchFamily="2" charset="0"/>
                <a:cs typeface="Open Sans" pitchFamily="2" charset="0"/>
              </a:rPr>
              <a:t>with materials from </a:t>
            </a:r>
          </a:p>
          <a:p>
            <a:pPr algn="r">
              <a:spcBef>
                <a:spcPts val="0"/>
              </a:spcBef>
            </a:pPr>
            <a:r>
              <a:rPr lang="en-US" sz="1500" dirty="0">
                <a:ea typeface="Open Sans" pitchFamily="2" charset="0"/>
                <a:cs typeface="Open Sans" pitchFamily="2" charset="0"/>
              </a:rPr>
              <a:t>Luis Oliveira, Jon Misurda, and</a:t>
            </a:r>
          </a:p>
          <a:p>
            <a:pPr>
              <a:spcBef>
                <a:spcPts val="0"/>
              </a:spcBef>
            </a:pPr>
            <a:r>
              <a:rPr lang="en-US" sz="1500" dirty="0">
                <a:ea typeface="Open Sans" pitchFamily="2" charset="0"/>
                <a:cs typeface="Open Sans" pitchFamily="2" charset="0"/>
              </a:rPr>
              <a:t>and Suzanne Matthews et al.’s </a:t>
            </a:r>
          </a:p>
          <a:p>
            <a:pPr>
              <a:spcBef>
                <a:spcPts val="0"/>
              </a:spcBef>
            </a:pPr>
            <a:r>
              <a:rPr lang="en-US" sz="1500" dirty="0">
                <a:ea typeface="Open Sans" pitchFamily="2" charset="0"/>
                <a:cs typeface="Open Sans" pitchFamily="2" charset="0"/>
              </a:rPr>
              <a:t>Dive into Systems </a:t>
            </a:r>
          </a:p>
          <a:p>
            <a:pPr>
              <a:spcBef>
                <a:spcPts val="0"/>
              </a:spcBef>
            </a:pPr>
            <a:endParaRPr lang="en-US" sz="1500" dirty="0">
              <a:ea typeface="Open Sans" pitchFamily="2" charset="0"/>
              <a:cs typeface="Open Sans" pitchFamily="2" charset="0"/>
            </a:endParaRPr>
          </a:p>
          <a:p>
            <a:pPr algn="r">
              <a:spcBef>
                <a:spcPts val="0"/>
              </a:spcBef>
            </a:pPr>
            <a:endParaRPr lang="en-US" sz="1500" dirty="0">
              <a:ea typeface="Open Sans" pitchFamily="2" charset="0"/>
              <a:cs typeface="Open Sans" pitchFamily="2" charset="0"/>
            </a:endParaRPr>
          </a:p>
          <a:p>
            <a:pPr algn="r">
              <a:spcBef>
                <a:spcPts val="0"/>
              </a:spcBef>
            </a:pPr>
            <a:r>
              <a:rPr lang="en-US" sz="1500" dirty="0">
                <a:ea typeface="Open Sans" pitchFamily="2" charset="0"/>
                <a:cs typeface="Open Sans" pitchFamily="2" charset="0"/>
              </a:rPr>
              <a:t>Department of Computer Science</a:t>
            </a:r>
          </a:p>
          <a:p>
            <a:pPr algn="r">
              <a:spcBef>
                <a:spcPts val="0"/>
              </a:spcBef>
            </a:pPr>
            <a:r>
              <a:rPr lang="en-US" sz="1500" dirty="0">
                <a:ea typeface="Open Sans" pitchFamily="2" charset="0"/>
                <a:cs typeface="Open Sans" pitchFamily="2" charset="0"/>
              </a:rPr>
              <a:t>School of Computing &amp; Information</a:t>
            </a:r>
          </a:p>
          <a:p>
            <a:pPr algn="r">
              <a:spcBef>
                <a:spcPts val="0"/>
              </a:spcBef>
            </a:pPr>
            <a:r>
              <a:rPr lang="en-US" sz="1500" dirty="0">
                <a:ea typeface="Open Sans" pitchFamily="2" charset="0"/>
                <a:cs typeface="Open Sans" pitchFamily="2" charset="0"/>
              </a:rPr>
              <a:t>University of Pittsburgh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309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06BA8A-0535-D369-BE62-F51C493DE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code using </a:t>
            </a:r>
            <a:r>
              <a:rPr lang="en-US" dirty="0">
                <a:latin typeface="Consolas" panose="020B0609020204030204" pitchFamily="49" charset="0"/>
              </a:rPr>
              <a:t>scanf() </a:t>
            </a:r>
            <a:r>
              <a:rPr lang="en-US" baseline="-25000" dirty="0"/>
              <a:t>(live demo)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D7DDFC-928C-6D1E-EF96-3DD217E7E0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C597B-EBC1-6145-BA9F-33EA5DC72377}" type="datetime3">
              <a:rPr lang="en-US" smtClean="0"/>
              <a:t>26 January 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1B708D-C068-BCCE-6DE0-BA4CE4DFCF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Shinwoo</a:t>
            </a:r>
            <a:r>
              <a:rPr lang="en-US" dirty="0"/>
              <a:t> Kim - CS 0449 - Recitation 01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1A2407-EEB4-9CE8-35C3-918DB7485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8D0B5-37F3-4AD0-A5BE-ADDF1EB1DF93}" type="slidenum">
              <a:rPr lang="en-US" smtClean="0"/>
              <a:t>10</a:t>
            </a:fld>
            <a:endParaRPr lang="en-US" dirty="0"/>
          </a:p>
        </p:txBody>
      </p:sp>
      <p:sp>
        <p:nvSpPr>
          <p:cNvPr id="7" name="Content Placeholder 14">
            <a:extLst>
              <a:ext uri="{FF2B5EF4-FFF2-40B4-BE49-F238E27FC236}">
                <a16:creationId xmlns:a16="http://schemas.microsoft.com/office/drawing/2014/main" id="{E6E786E1-73ED-DB07-9789-EB9876AA07FA}"/>
              </a:ext>
            </a:extLst>
          </p:cNvPr>
          <p:cNvSpPr txBox="1">
            <a:spLocks/>
          </p:cNvSpPr>
          <p:nvPr/>
        </p:nvSpPr>
        <p:spPr>
          <a:xfrm>
            <a:off x="733558" y="848412"/>
            <a:ext cx="7676885" cy="4374037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/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dirty="0">
                <a:solidFill>
                  <a:srgbClr val="F97583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sz="140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9ECBF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400" dirty="0" err="1">
                <a:solidFill>
                  <a:srgbClr val="9ECBFF"/>
                </a:solidFill>
                <a:effectLst/>
                <a:latin typeface="Consolas" panose="020B0609020204030204" pitchFamily="49" charset="0"/>
              </a:rPr>
              <a:t>stdio.h</a:t>
            </a:r>
            <a:r>
              <a:rPr lang="en-US" sz="1400" dirty="0">
                <a:solidFill>
                  <a:srgbClr val="9ECBFF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400" dirty="0">
              <a:solidFill>
                <a:srgbClr val="E1E4E8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400" dirty="0">
                <a:solidFill>
                  <a:srgbClr val="F97583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40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B392F0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sz="140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dirty="0">
                <a:solidFill>
                  <a:srgbClr val="F97583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en-US" sz="140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ch</a:t>
            </a:r>
            <a:r>
              <a:rPr lang="en-US" sz="140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dirty="0">
                <a:solidFill>
                  <a:srgbClr val="F97583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40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 x;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dirty="0">
                <a:solidFill>
                  <a:srgbClr val="B392F0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lang="en-US" sz="140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9ECBFF"/>
                </a:solidFill>
                <a:effectLst/>
                <a:latin typeface="Consolas" panose="020B0609020204030204" pitchFamily="49" charset="0"/>
              </a:rPr>
              <a:t>"Enter any character </a:t>
            </a:r>
            <a:r>
              <a:rPr lang="en-US" sz="1400" dirty="0">
                <a:solidFill>
                  <a:srgbClr val="79B8FF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sz="1400" dirty="0">
                <a:solidFill>
                  <a:srgbClr val="9ECB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dirty="0">
                <a:solidFill>
                  <a:srgbClr val="B392F0"/>
                </a:solidFill>
                <a:effectLst/>
                <a:latin typeface="Consolas" panose="020B0609020204030204" pitchFamily="49" charset="0"/>
              </a:rPr>
              <a:t>scanf</a:t>
            </a:r>
            <a:r>
              <a:rPr lang="en-US" sz="140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9ECB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dirty="0">
                <a:solidFill>
                  <a:srgbClr val="79B8FF"/>
                </a:solidFill>
                <a:effectLst/>
                <a:latin typeface="Consolas" panose="020B0609020204030204" pitchFamily="49" charset="0"/>
              </a:rPr>
              <a:t>%c</a:t>
            </a:r>
            <a:r>
              <a:rPr lang="en-US" sz="1400" dirty="0">
                <a:solidFill>
                  <a:srgbClr val="9ECB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F97583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sz="1400" dirty="0" err="1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ch</a:t>
            </a:r>
            <a:r>
              <a:rPr lang="en-US" sz="140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dirty="0">
                <a:solidFill>
                  <a:srgbClr val="B392F0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lang="en-US" sz="140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9ECBFF"/>
                </a:solidFill>
                <a:effectLst/>
                <a:latin typeface="Consolas" panose="020B0609020204030204" pitchFamily="49" charset="0"/>
              </a:rPr>
              <a:t>"Entered character is </a:t>
            </a:r>
            <a:r>
              <a:rPr lang="en-US" sz="1400" dirty="0">
                <a:solidFill>
                  <a:srgbClr val="79B8FF"/>
                </a:solidFill>
                <a:effectLst/>
                <a:latin typeface="Consolas" panose="020B0609020204030204" pitchFamily="49" charset="0"/>
              </a:rPr>
              <a:t>%c</a:t>
            </a:r>
            <a:r>
              <a:rPr lang="en-US" sz="1400" dirty="0">
                <a:solidFill>
                  <a:srgbClr val="9ECB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79B8FF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sz="1400" dirty="0">
                <a:solidFill>
                  <a:srgbClr val="9ECB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dirty="0" err="1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ch</a:t>
            </a:r>
            <a:r>
              <a:rPr lang="en-US" sz="140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dirty="0">
                <a:solidFill>
                  <a:srgbClr val="B392F0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lang="en-US" sz="140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9ECBFF"/>
                </a:solidFill>
                <a:effectLst/>
                <a:latin typeface="Consolas" panose="020B0609020204030204" pitchFamily="49" charset="0"/>
              </a:rPr>
              <a:t>"Enter any integer</a:t>
            </a:r>
            <a:r>
              <a:rPr lang="en-US" sz="1400" dirty="0">
                <a:solidFill>
                  <a:srgbClr val="79B8FF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sz="1400" dirty="0">
                <a:solidFill>
                  <a:srgbClr val="9ECB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dirty="0">
                <a:solidFill>
                  <a:srgbClr val="B392F0"/>
                </a:solidFill>
                <a:effectLst/>
                <a:latin typeface="Consolas" panose="020B0609020204030204" pitchFamily="49" charset="0"/>
              </a:rPr>
              <a:t>scanf</a:t>
            </a:r>
            <a:r>
              <a:rPr lang="en-US" sz="140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9ECB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dirty="0">
                <a:solidFill>
                  <a:srgbClr val="79B8FF"/>
                </a:solidFill>
                <a:effectLst/>
                <a:latin typeface="Consolas" panose="020B0609020204030204" pitchFamily="49" charset="0"/>
              </a:rPr>
              <a:t>%d</a:t>
            </a:r>
            <a:r>
              <a:rPr lang="en-US" sz="1400" dirty="0">
                <a:solidFill>
                  <a:srgbClr val="9ECB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F97583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sz="140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x);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dirty="0">
                <a:solidFill>
                  <a:srgbClr val="B392F0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lang="en-US" sz="140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9ECBFF"/>
                </a:solidFill>
                <a:effectLst/>
                <a:latin typeface="Consolas" panose="020B0609020204030204" pitchFamily="49" charset="0"/>
              </a:rPr>
              <a:t>"Entered integer is </a:t>
            </a:r>
            <a:r>
              <a:rPr lang="en-US" sz="1400" dirty="0">
                <a:solidFill>
                  <a:srgbClr val="79B8FF"/>
                </a:solidFill>
                <a:effectLst/>
                <a:latin typeface="Consolas" panose="020B0609020204030204" pitchFamily="49" charset="0"/>
              </a:rPr>
              <a:t>%d</a:t>
            </a:r>
            <a:r>
              <a:rPr lang="en-US" sz="1400" dirty="0">
                <a:solidFill>
                  <a:srgbClr val="9ECB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, x);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dirty="0">
                <a:solidFill>
                  <a:srgbClr val="F97583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40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79B8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40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EAC2DE-127F-ACA6-D9EA-167C3F7F366E}"/>
              </a:ext>
            </a:extLst>
          </p:cNvPr>
          <p:cNvSpPr txBox="1"/>
          <p:nvPr/>
        </p:nvSpPr>
        <p:spPr>
          <a:xfrm>
            <a:off x="167326" y="5488330"/>
            <a:ext cx="88093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1800" dirty="0">
                <a:solidFill>
                  <a:schemeClr val="tx1"/>
                </a:solidFill>
                <a:latin typeface="Consolas" panose="020B0609020204030204" pitchFamily="49" charset="0"/>
                <a:hlinkClick r:id="rId2"/>
              </a:rPr>
              <a:t>http://sites.pitt.edu/~shk148/teaching/CS0449-2234/code/scan.c.html</a:t>
            </a:r>
            <a:r>
              <a:rPr lang="en-US" sz="18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189190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C7768-6258-2654-D867-DA66F0349D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B865DE-4C08-3ABD-57F0-4FA68360D1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Slides/Example code can be found: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ea typeface="Open Sans SemiBold" panose="020B0706030804020204" pitchFamily="34" charset="0"/>
                <a:cs typeface="Consolas" panose="020B0609020204030204" pitchFamily="49" charset="0"/>
                <a:hlinkClick r:id="rId2"/>
              </a:rPr>
              <a:t>https://sites.pitt.edu/~shk148/teaching/CS0449-2234/#handouts</a:t>
            </a:r>
            <a:endParaRPr lang="en-US" sz="2000" dirty="0">
              <a:solidFill>
                <a:schemeClr val="accent1"/>
              </a:solidFill>
              <a:latin typeface="Consolas" panose="020B0609020204030204" pitchFamily="49" charset="0"/>
              <a:ea typeface="Open Sans SemiBold" panose="020B0706030804020204" pitchFamily="34" charset="0"/>
              <a:cs typeface="Consolas" panose="020B0609020204030204" pitchFamily="49" charset="0"/>
            </a:endParaRPr>
          </a:p>
          <a:p>
            <a:pPr lvl="1"/>
            <a:r>
              <a:rPr lang="en-US" sz="1600" dirty="0">
                <a:ea typeface="Open Sans" panose="020B0606030504020204" pitchFamily="34" charset="0"/>
                <a:cs typeface="Open Sans" panose="020B0606030504020204" pitchFamily="34" charset="0"/>
              </a:rPr>
              <a:t>Link in Discord (#</a:t>
            </a:r>
            <a:r>
              <a:rPr lang="en-US" sz="1600" dirty="0"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rPr>
              <a:t>announcements</a:t>
            </a:r>
            <a:r>
              <a:rPr lang="en-US" sz="1600" dirty="0"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</a:p>
          <a:p>
            <a:r>
              <a:rPr lang="en-US" sz="2000" dirty="0">
                <a:ea typeface="Open Sans" panose="020B0606030504020204" pitchFamily="34" charset="0"/>
                <a:cs typeface="Open Sans" panose="020B0606030504020204" pitchFamily="34" charset="0"/>
              </a:rPr>
              <a:t>TA Office Hours Finalized</a:t>
            </a:r>
          </a:p>
          <a:p>
            <a:pPr lvl="1"/>
            <a:r>
              <a:rPr lang="en-US" sz="1800" dirty="0">
                <a:ea typeface="Open Sans" panose="020B0606030504020204" pitchFamily="34" charset="0"/>
                <a:cs typeface="Open Sans" panose="020B0606030504020204" pitchFamily="34" charset="0"/>
              </a:rPr>
              <a:t>Updates will be posted to Discord</a:t>
            </a:r>
          </a:p>
        </p:txBody>
      </p:sp>
      <p:graphicFrame>
        <p:nvGraphicFramePr>
          <p:cNvPr id="4" name="Table 6">
            <a:extLst>
              <a:ext uri="{FF2B5EF4-FFF2-40B4-BE49-F238E27FC236}">
                <a16:creationId xmlns:a16="http://schemas.microsoft.com/office/drawing/2014/main" id="{EEDB1FA2-3ED4-9088-4AC5-D26C09D5F9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3959651"/>
              </p:ext>
            </p:extLst>
          </p:nvPr>
        </p:nvGraphicFramePr>
        <p:xfrm>
          <a:off x="532897" y="2787650"/>
          <a:ext cx="8078206" cy="34598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3916">
                  <a:extLst>
                    <a:ext uri="{9D8B030D-6E8A-4147-A177-3AD203B41FA5}">
                      <a16:colId xmlns:a16="http://schemas.microsoft.com/office/drawing/2014/main" val="62321383"/>
                    </a:ext>
                  </a:extLst>
                </a:gridCol>
                <a:gridCol w="6114290">
                  <a:extLst>
                    <a:ext uri="{9D8B030D-6E8A-4147-A177-3AD203B41FA5}">
                      <a16:colId xmlns:a16="http://schemas.microsoft.com/office/drawing/2014/main" val="2779564304"/>
                    </a:ext>
                  </a:extLst>
                </a:gridCol>
              </a:tblGrid>
              <a:tr h="494265">
                <a:tc>
                  <a:txBody>
                    <a:bodyPr/>
                    <a:lstStyle/>
                    <a:p>
                      <a:pPr algn="r"/>
                      <a:r>
                        <a:rPr lang="en-US" sz="1600" b="0" i="0" dirty="0">
                          <a:latin typeface="TeXGyreHeros" pitchFamily="2" charset="77"/>
                          <a:ea typeface="Open Sans SemiBold" panose="020B0706030804020204" pitchFamily="34" charset="0"/>
                          <a:cs typeface="Open Sans SemiBold" panose="020B0706030804020204" pitchFamily="34" charset="0"/>
                        </a:rPr>
                        <a:t>Day</a:t>
                      </a:r>
                    </a:p>
                  </a:txBody>
                  <a:tcPr marL="83127" marR="83127" marT="41564" marB="4156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0" i="0" dirty="0">
                          <a:latin typeface="TeXGyreHeros" pitchFamily="2" charset="77"/>
                          <a:ea typeface="Open Sans SemiBold" panose="020B0706030804020204" pitchFamily="34" charset="0"/>
                          <a:cs typeface="Open Sans SemiBold" panose="020B0706030804020204" pitchFamily="34" charset="0"/>
                        </a:rPr>
                        <a:t>Time/Location</a:t>
                      </a:r>
                    </a:p>
                  </a:txBody>
                  <a:tcPr marL="83127" marR="83127" marT="41564" marB="41564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25121728"/>
                  </a:ext>
                </a:extLst>
              </a:tr>
              <a:tr h="494265">
                <a:tc>
                  <a:txBody>
                    <a:bodyPr/>
                    <a:lstStyle/>
                    <a:p>
                      <a:pPr algn="r"/>
                      <a:r>
                        <a:rPr lang="en-US" sz="1600" b="0" i="0" dirty="0">
                          <a:effectLst/>
                          <a:latin typeface="TeXGyreHeros" pitchFamily="2" charset="77"/>
                          <a:ea typeface="Open Sans SemiBold" panose="020B0706030804020204" pitchFamily="34" charset="0"/>
                          <a:cs typeface="Open Sans SemiBold" panose="020B0706030804020204" pitchFamily="34" charset="0"/>
                        </a:rPr>
                        <a:t>Monday</a:t>
                      </a:r>
                    </a:p>
                  </a:txBody>
                  <a:tcPr marL="112568" marR="112568" marT="51955" marB="5195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b="0" i="0" dirty="0">
                          <a:effectLst/>
                          <a:latin typeface="TeXGyreHeros" pitchFamily="2" charset="77"/>
                          <a:ea typeface="Open Sans SemiBold" panose="020B0706030804020204" pitchFamily="34" charset="0"/>
                          <a:cs typeface="Open Sans SemiBold" panose="020B0706030804020204" pitchFamily="34" charset="0"/>
                        </a:rPr>
                        <a:t>1:00 PM - 2:30 PM @ 5806 SENSQ</a:t>
                      </a:r>
                    </a:p>
                  </a:txBody>
                  <a:tcPr marL="112568" marR="112568" marT="51955" marB="51955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9778922"/>
                  </a:ext>
                </a:extLst>
              </a:tr>
              <a:tr h="494265">
                <a:tc>
                  <a:txBody>
                    <a:bodyPr/>
                    <a:lstStyle/>
                    <a:p>
                      <a:pPr algn="r"/>
                      <a:r>
                        <a:rPr lang="en-US" sz="1600" b="0" i="0" dirty="0">
                          <a:effectLst/>
                          <a:latin typeface="TeXGyreHeros" pitchFamily="2" charset="77"/>
                          <a:ea typeface="Open Sans SemiBold" panose="020B0706030804020204" pitchFamily="34" charset="0"/>
                          <a:cs typeface="Open Sans SemiBold" panose="020B0706030804020204" pitchFamily="34" charset="0"/>
                        </a:rPr>
                        <a:t>Tuesday</a:t>
                      </a:r>
                    </a:p>
                  </a:txBody>
                  <a:tcPr marL="112568" marR="112568" marT="51955" marB="5195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i="0" dirty="0">
                          <a:effectLst/>
                          <a:latin typeface="TeXGyreHeros" pitchFamily="2" charset="77"/>
                          <a:ea typeface="Open Sans SemiBold" panose="020B0706030804020204" pitchFamily="34" charset="0"/>
                          <a:cs typeface="Open Sans SemiBold" panose="020B0706030804020204" pitchFamily="34" charset="0"/>
                        </a:rPr>
                        <a:t>3:00PM - 3:45PM @ 5712 SENSQ</a:t>
                      </a:r>
                    </a:p>
                  </a:txBody>
                  <a:tcPr marL="112568" marR="112568" marT="51955" marB="51955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6789793"/>
                  </a:ext>
                </a:extLst>
              </a:tr>
              <a:tr h="494265">
                <a:tc>
                  <a:txBody>
                    <a:bodyPr/>
                    <a:lstStyle/>
                    <a:p>
                      <a:pPr algn="r"/>
                      <a:r>
                        <a:rPr lang="en-US" sz="1600" b="0" i="0" dirty="0">
                          <a:effectLst/>
                          <a:latin typeface="TeXGyreHeros" pitchFamily="2" charset="77"/>
                          <a:ea typeface="Open Sans SemiBold" panose="020B0706030804020204" pitchFamily="34" charset="0"/>
                          <a:cs typeface="Open Sans SemiBold" panose="020B0706030804020204" pitchFamily="34" charset="0"/>
                        </a:rPr>
                        <a:t>Wednesday</a:t>
                      </a:r>
                    </a:p>
                  </a:txBody>
                  <a:tcPr marL="112568" marR="112568" marT="51955" marB="5195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i="0" dirty="0">
                          <a:effectLst/>
                          <a:latin typeface="TeXGyreHeros" pitchFamily="2" charset="77"/>
                          <a:ea typeface="Open Sans SemiBold" panose="020B0706030804020204" pitchFamily="34" charset="0"/>
                          <a:cs typeface="Open Sans SemiBold" panose="020B0706030804020204" pitchFamily="34" charset="0"/>
                        </a:rPr>
                        <a:t>2:30PM @ 5710 SENSQ</a:t>
                      </a:r>
                    </a:p>
                  </a:txBody>
                  <a:tcPr marL="112568" marR="112568" marT="51955" marB="51955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1729847"/>
                  </a:ext>
                </a:extLst>
              </a:tr>
              <a:tr h="494265">
                <a:tc>
                  <a:txBody>
                    <a:bodyPr/>
                    <a:lstStyle/>
                    <a:p>
                      <a:pPr algn="r"/>
                      <a:r>
                        <a:rPr lang="en-US" sz="1600" b="0" i="0" dirty="0">
                          <a:effectLst/>
                          <a:latin typeface="TeXGyreHeros" pitchFamily="2" charset="77"/>
                          <a:ea typeface="Open Sans SemiBold" panose="020B0706030804020204" pitchFamily="34" charset="0"/>
                          <a:cs typeface="Open Sans SemiBold" panose="020B0706030804020204" pitchFamily="34" charset="0"/>
                        </a:rPr>
                        <a:t>Thursday</a:t>
                      </a:r>
                    </a:p>
                  </a:txBody>
                  <a:tcPr marL="112568" marR="112568" marT="51955" marB="5195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i="0" dirty="0">
                          <a:effectLst/>
                          <a:latin typeface="TeXGyreHeros" pitchFamily="2" charset="77"/>
                          <a:ea typeface="Open Sans SemiBold" panose="020B0706030804020204" pitchFamily="34" charset="0"/>
                          <a:cs typeface="Open Sans SemiBold" panose="020B0706030804020204" pitchFamily="34" charset="0"/>
                        </a:rPr>
                        <a:t>1:00PM - 3:45PM @ 6408 SENSQ</a:t>
                      </a:r>
                    </a:p>
                  </a:txBody>
                  <a:tcPr marL="112568" marR="112568" marT="51955" marB="51955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0283935"/>
                  </a:ext>
                </a:extLst>
              </a:tr>
              <a:tr h="494265">
                <a:tc>
                  <a:txBody>
                    <a:bodyPr/>
                    <a:lstStyle/>
                    <a:p>
                      <a:pPr algn="r"/>
                      <a:r>
                        <a:rPr lang="en-US" sz="1600" b="0" i="0" dirty="0">
                          <a:effectLst/>
                          <a:latin typeface="TeXGyreHeros" pitchFamily="2" charset="77"/>
                          <a:ea typeface="Open Sans SemiBold" panose="020B0706030804020204" pitchFamily="34" charset="0"/>
                          <a:cs typeface="Open Sans SemiBold" panose="020B0706030804020204" pitchFamily="34" charset="0"/>
                        </a:rPr>
                        <a:t>Friday</a:t>
                      </a:r>
                    </a:p>
                  </a:txBody>
                  <a:tcPr marL="112568" marR="112568" marT="51955" marB="5195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TeXGyreHeros" pitchFamily="2" charset="77"/>
                          <a:ea typeface="Open Sans SemiBold" panose="020B0706030804020204" pitchFamily="34" charset="0"/>
                          <a:cs typeface="Open Sans SemiBold" panose="020B0706030804020204" pitchFamily="34" charset="0"/>
                          <a:sym typeface="Arial"/>
                        </a:rPr>
                        <a:t>11:00AM - 12:00PM @ 5806 SENSQ</a:t>
                      </a:r>
                      <a:endParaRPr lang="en-US" sz="1600" b="0" i="0" dirty="0">
                        <a:effectLst/>
                        <a:latin typeface="TeXGyreHeros" pitchFamily="2" charset="77"/>
                        <a:ea typeface="Open Sans SemiBold" panose="020B0706030804020204" pitchFamily="34" charset="0"/>
                        <a:cs typeface="Open Sans SemiBold" panose="020B0706030804020204" pitchFamily="34" charset="0"/>
                      </a:endParaRPr>
                    </a:p>
                  </a:txBody>
                  <a:tcPr marL="112568" marR="112568" marT="51955" marB="51955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4322161"/>
                  </a:ext>
                </a:extLst>
              </a:tr>
              <a:tr h="494265">
                <a:tc>
                  <a:txBody>
                    <a:bodyPr/>
                    <a:lstStyle/>
                    <a:p>
                      <a:pPr algn="r"/>
                      <a:r>
                        <a:rPr lang="en-US" sz="1600" b="0" i="0" dirty="0">
                          <a:effectLst/>
                          <a:latin typeface="TeXGyreHeros" pitchFamily="2" charset="77"/>
                          <a:ea typeface="Open Sans SemiBold" panose="020B0706030804020204" pitchFamily="34" charset="0"/>
                          <a:cs typeface="Open Sans SemiBold" panose="020B0706030804020204" pitchFamily="34" charset="0"/>
                        </a:rPr>
                        <a:t>By appointment</a:t>
                      </a:r>
                    </a:p>
                  </a:txBody>
                  <a:tcPr marL="112568" marR="112568" marT="51955" marB="5195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b="0" i="0" dirty="0">
                          <a:effectLst/>
                          <a:latin typeface="TeXGyreHeros" pitchFamily="2" charset="77"/>
                          <a:ea typeface="Open Sans SemiBold" panose="020B0706030804020204" pitchFamily="34" charset="0"/>
                          <a:cs typeface="Open Sans SemiBold" panose="020B0706030804020204" pitchFamily="34" charset="0"/>
                        </a:rPr>
                        <a:t>Message me to schedule a meeting (in-person/virtual)</a:t>
                      </a:r>
                    </a:p>
                  </a:txBody>
                  <a:tcPr marL="112568" marR="112568" marT="51955" marB="51955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6270263"/>
                  </a:ext>
                </a:extLst>
              </a:tr>
            </a:tbl>
          </a:graphicData>
        </a:graphic>
      </p:graphicFrame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5EADC8D-9CC4-D764-185E-CCD0F48CE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5B962-33F2-C44A-BF78-1127C923347A}" type="datetime3">
              <a:rPr lang="en-US" smtClean="0"/>
              <a:t>26 January 2023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9800DE1-778A-F561-46C8-7B2D02A39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Shinwoo Kim - CS 0449 - Recitation 01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003D2DB-F793-06E9-0C7D-B4EBC0AA71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8D0B5-37F3-4AD0-A5BE-ADDF1EB1DF93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62881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39B5D9-D026-DA21-BB21-6632CC5DE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L1: Data Representation (Gradescope)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2B2998-3243-41C2-F5B9-F7D1C12819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8102" y="2679642"/>
            <a:ext cx="8015496" cy="346795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Practice 1 posted to Gradescope</a:t>
            </a:r>
          </a:p>
          <a:p>
            <a:pPr lvl="1"/>
            <a:r>
              <a:rPr lang="en-US" dirty="0"/>
              <a:t>L1: Data Representation</a:t>
            </a:r>
          </a:p>
          <a:p>
            <a:pPr lvl="2"/>
            <a:r>
              <a:rPr lang="en-US" dirty="0"/>
              <a:t>Binary, hexadecimal, decimal conversion</a:t>
            </a:r>
          </a:p>
          <a:p>
            <a:pPr lvl="2"/>
            <a:r>
              <a:rPr lang="en-US" dirty="0"/>
              <a:t>Bit-wise and logical operations</a:t>
            </a:r>
          </a:p>
          <a:p>
            <a:pPr lvl="3"/>
            <a:r>
              <a:rPr lang="en-US" dirty="0"/>
              <a:t>Bit shifting</a:t>
            </a:r>
          </a:p>
          <a:p>
            <a:pPr lvl="3"/>
            <a:r>
              <a:rPr lang="en-US" dirty="0"/>
              <a:t>Basic C syntax</a:t>
            </a:r>
          </a:p>
          <a:p>
            <a:pPr lvl="2"/>
            <a:r>
              <a:rPr lang="en-US" dirty="0"/>
              <a:t>Basic data types</a:t>
            </a:r>
          </a:p>
          <a:p>
            <a:pPr lvl="3"/>
            <a:r>
              <a:rPr lang="en-US" dirty="0">
                <a:latin typeface="Consolas" panose="020B0609020204030204" pitchFamily="49" charset="0"/>
              </a:rPr>
              <a:t>int</a:t>
            </a:r>
            <a:r>
              <a:rPr lang="en-US" dirty="0"/>
              <a:t>, </a:t>
            </a:r>
            <a:r>
              <a:rPr lang="en-US" dirty="0">
                <a:latin typeface="Consolas" panose="020B0609020204030204" pitchFamily="49" charset="0"/>
              </a:rPr>
              <a:t>float</a:t>
            </a:r>
            <a:r>
              <a:rPr lang="en-US" dirty="0"/>
              <a:t>, etc.</a:t>
            </a:r>
          </a:p>
          <a:p>
            <a:pPr lvl="3"/>
            <a:r>
              <a:rPr lang="en-US" dirty="0">
                <a:latin typeface="Consolas" panose="020B0609020204030204" pitchFamily="49" charset="0"/>
              </a:rPr>
              <a:t>signed</a:t>
            </a:r>
            <a:r>
              <a:rPr lang="en-US" dirty="0"/>
              <a:t>, </a:t>
            </a:r>
            <a:r>
              <a:rPr lang="en-US" dirty="0">
                <a:latin typeface="Consolas" panose="020B0609020204030204" pitchFamily="49" charset="0"/>
              </a:rPr>
              <a:t>unsigned</a:t>
            </a:r>
          </a:p>
          <a:p>
            <a:pPr lvl="1"/>
            <a:r>
              <a:rPr lang="en-US" dirty="0"/>
              <a:t>Multiple choice, Fill-in-the-blanks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C307A7-102A-F0CC-98A1-B91B42EC49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72D02-193D-4645-8B73-47E469FE71C3}" type="datetime3">
              <a:rPr lang="en-US" smtClean="0"/>
              <a:t>26 January 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ED33A6-CC2A-535D-2ED3-A44407D35A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Shinwoo</a:t>
            </a:r>
            <a:r>
              <a:rPr lang="en-US" dirty="0"/>
              <a:t> Kim - CS 0449 - Recitation 01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1BA8EB-5636-CB88-F23A-E459664F0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8D0B5-37F3-4AD0-A5BE-ADDF1EB1DF93}" type="slidenum">
              <a:rPr lang="en-US" smtClean="0"/>
              <a:t>3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E3EBB3B-6BE9-7F76-E21A-B7AD1E804C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852078"/>
            <a:ext cx="7772400" cy="1827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019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B7BD7FCF-A254-4A97-A15C-319B676226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3" name="Freeform: Shape 1032">
            <a:extLst>
              <a:ext uri="{FF2B5EF4-FFF2-40B4-BE49-F238E27FC236}">
                <a16:creationId xmlns:a16="http://schemas.microsoft.com/office/drawing/2014/main" id="{52FFAF72-6204-4676-9C6F-9A4CC4D918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472088" cy="68580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A520113A-CE67-6169-D9AF-5A5703C9F0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297" y="1200817"/>
            <a:ext cx="4189314" cy="324926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b="1" kern="1200" dirty="0">
                <a:solidFill>
                  <a:schemeClr val="tx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C Programming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05EE033-A893-B8DE-ABDB-C641ADAAF7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2600" y="4450081"/>
            <a:ext cx="3465438" cy="775494"/>
          </a:xfrm>
        </p:spPr>
        <p:txBody>
          <a:bodyPr vert="horz" lIns="91440" tIns="45720" rIns="91440" bIns="45720" rtlCol="0">
            <a:normAutofit fontScale="92500"/>
          </a:bodyPr>
          <a:lstStyle/>
          <a:p>
            <a:r>
              <a:rPr lang="en-US" kern="1200" dirty="0">
                <a:solidFill>
                  <a:schemeClr val="tx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Basic Input/Output using the C Standard Library</a:t>
            </a:r>
          </a:p>
        </p:txBody>
      </p:sp>
      <p:pic>
        <p:nvPicPr>
          <p:cNvPr id="1026" name="Picture 2" descr="Amazon.com: C Programming Language, 2nd Edition: 8601410794231: Brian W.  Kernighan, Dennis M. Ritchie: Books">
            <a:extLst>
              <a:ext uri="{FF2B5EF4-FFF2-40B4-BE49-F238E27FC236}">
                <a16:creationId xmlns:a16="http://schemas.microsoft.com/office/drawing/2014/main" id="{9DF1417C-184C-2F0A-A474-225105FFC1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71914" y="335456"/>
            <a:ext cx="4219227" cy="5699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3354DDED-68BC-B7D7-3BBB-C47A2AFD50A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82951"/>
            <a:ext cx="2057400" cy="365125"/>
          </a:xfrm>
        </p:spPr>
        <p:txBody>
          <a:bodyPr/>
          <a:lstStyle/>
          <a:p>
            <a:fld id="{2E061507-AAA4-C742-BB55-3B1AC8DB152B}" type="datetime3">
              <a:rPr lang="en-US" smtClean="0"/>
              <a:t>26 January 2023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9739B0F4-B224-1FC2-752F-5F662FBD1E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492875"/>
            <a:ext cx="3086100" cy="365125"/>
          </a:xfrm>
        </p:spPr>
        <p:txBody>
          <a:bodyPr/>
          <a:lstStyle/>
          <a:p>
            <a:r>
              <a:rPr lang="en-US" dirty="0" err="1"/>
              <a:t>Shinwoo</a:t>
            </a:r>
            <a:r>
              <a:rPr lang="en-US" dirty="0"/>
              <a:t> Kim - CS 0449 - Recitation 01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976C7D60-171E-A750-28A8-F28B3435E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92875"/>
            <a:ext cx="2057400" cy="365125"/>
          </a:xfrm>
        </p:spPr>
        <p:txBody>
          <a:bodyPr/>
          <a:lstStyle/>
          <a:p>
            <a:fld id="{9868D0B5-37F3-4AD0-A5BE-ADDF1EB1DF93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83389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70623-6BFA-3F5E-C8D3-FA3E1CAAC9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102" y="29374"/>
            <a:ext cx="8007796" cy="681037"/>
          </a:xfrm>
        </p:spPr>
        <p:txBody>
          <a:bodyPr>
            <a:normAutofit/>
          </a:bodyPr>
          <a:lstStyle/>
          <a:p>
            <a:r>
              <a:rPr lang="en-US" sz="2100" dirty="0"/>
              <a:t>Standard C Library (</a:t>
            </a:r>
            <a:r>
              <a:rPr lang="en-US" sz="2100" dirty="0" err="1">
                <a:latin typeface="Consolas" panose="020B0609020204030204" pitchFamily="49" charset="0"/>
              </a:rPr>
              <a:t>libc</a:t>
            </a:r>
            <a:r>
              <a:rPr lang="en-US" sz="2100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6C6979-BAA7-6CBB-7382-CD9286E856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Lab0, you used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printf() </a:t>
            </a:r>
            <a:r>
              <a:rPr lang="en-US" dirty="0"/>
              <a:t>in the Hello World program</a:t>
            </a:r>
          </a:p>
          <a:p>
            <a:pPr lvl="2"/>
            <a:r>
              <a:rPr lang="en-US" dirty="0">
                <a:latin typeface="Consolas" panose="020B0609020204030204" pitchFamily="49" charset="0"/>
              </a:rPr>
              <a:t>&gt; printf("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</a:rPr>
              <a:t>Hello world! x is currently %d \n</a:t>
            </a:r>
            <a:r>
              <a:rPr lang="en-US" dirty="0">
                <a:latin typeface="Consolas" panose="020B0609020204030204" pitchFamily="49" charset="0"/>
              </a:rPr>
              <a:t>", x);</a:t>
            </a:r>
          </a:p>
          <a:p>
            <a:pPr lvl="2"/>
            <a:r>
              <a:rPr lang="en-US" dirty="0">
                <a:latin typeface="Consolas" panose="020B0609020204030204" pitchFamily="49" charset="0"/>
              </a:rPr>
              <a:t>&gt; Hello world! x is currently 2</a:t>
            </a:r>
            <a:endParaRPr lang="en-US" dirty="0"/>
          </a:p>
          <a:p>
            <a:pPr lvl="1"/>
            <a:r>
              <a:rPr lang="en-US" dirty="0">
                <a:latin typeface="Consolas" panose="020B0609020204030204" pitchFamily="49" charset="0"/>
              </a:rPr>
              <a:t>printf() </a:t>
            </a:r>
            <a:r>
              <a:rPr lang="en-US" dirty="0"/>
              <a:t>stringified the arguments and printed to the standard output</a:t>
            </a:r>
          </a:p>
          <a:p>
            <a:pPr lvl="2"/>
            <a:r>
              <a:rPr lang="en-US" dirty="0"/>
              <a:t>formatted the string and filled-in the placeholders (e.g., </a:t>
            </a:r>
            <a:r>
              <a:rPr lang="en-US" dirty="0">
                <a:latin typeface="Consolas" panose="020B0609020204030204" pitchFamily="49" charset="0"/>
              </a:rPr>
              <a:t>%d</a:t>
            </a:r>
            <a:r>
              <a:rPr lang="en-US" dirty="0"/>
              <a:t>)</a:t>
            </a:r>
          </a:p>
          <a:p>
            <a:r>
              <a:rPr lang="en-US" dirty="0"/>
              <a:t>Notice we didn’t need to implement that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printf()</a:t>
            </a:r>
            <a:r>
              <a:rPr lang="en-US" dirty="0"/>
              <a:t> function ourself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printf()</a:t>
            </a:r>
            <a:r>
              <a:rPr lang="en-US" dirty="0"/>
              <a:t> is a function built-in to C’s standard I/O library</a:t>
            </a:r>
          </a:p>
          <a:p>
            <a:pPr lvl="2"/>
            <a:r>
              <a:rPr lang="en-US" dirty="0"/>
              <a:t>Hence, we needed to tell our compiler to make use of the standard library functions with </a:t>
            </a:r>
            <a:r>
              <a:rPr lang="en-US" dirty="0">
                <a:latin typeface="Consolas" panose="020B0609020204030204" pitchFamily="49" charset="0"/>
              </a:rPr>
              <a:t>#include &lt;</a:t>
            </a:r>
            <a:r>
              <a:rPr lang="en-US" dirty="0" err="1">
                <a:latin typeface="Consolas" panose="020B0609020204030204" pitchFamily="49" charset="0"/>
              </a:rPr>
              <a:t>stdio.h</a:t>
            </a:r>
            <a:r>
              <a:rPr lang="en-US" dirty="0">
                <a:latin typeface="Consolas" panose="020B0609020204030204" pitchFamily="49" charset="0"/>
              </a:rPr>
              <a:t>&gt;</a:t>
            </a:r>
          </a:p>
          <a:p>
            <a:pPr lvl="2"/>
            <a:r>
              <a:rPr lang="en-US" dirty="0">
                <a:ea typeface="Open Sans" panose="020B0606030504020204" pitchFamily="34" charset="0"/>
                <a:cs typeface="Open Sans" panose="020B0606030504020204" pitchFamily="34" charset="0"/>
              </a:rPr>
              <a:t>You will talk about how the libraries are linked to your code in lecture soon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1F5E52-7E14-4610-D068-D679B193E0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61507-AAA4-C742-BB55-3B1AC8DB152B}" type="datetime3">
              <a:rPr lang="en-US" smtClean="0"/>
              <a:t>26 January 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255228-3820-8A41-661D-256288DC61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Shinwoo</a:t>
            </a:r>
            <a:r>
              <a:rPr lang="en-US" dirty="0"/>
              <a:t> Kim - CS 0449 - Recitation 01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4DB4D6-6A8D-6AF7-2E94-4EDAB6426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8D0B5-37F3-4AD0-A5BE-ADDF1EB1DF93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40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C2E52-1B18-D70F-3D34-C9A9C6A5E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man</a:t>
            </a:r>
            <a:r>
              <a:rPr lang="en-US" dirty="0"/>
              <a:t> gives us information about functions, commands, libraries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620024-92E2-3D53-1678-8063B6368E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8102" y="799000"/>
            <a:ext cx="8015496" cy="134088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On most Unix/Unix-like systems, you can use </a:t>
            </a:r>
            <a:r>
              <a:rPr lang="en-US" dirty="0">
                <a:latin typeface="Consolas" panose="020B0609020204030204" pitchFamily="49" charset="0"/>
              </a:rPr>
              <a:t>man</a:t>
            </a:r>
            <a:r>
              <a:rPr lang="en-US" dirty="0"/>
              <a:t> to learn more about functions/commands/etc.</a:t>
            </a:r>
          </a:p>
          <a:p>
            <a:r>
              <a:rPr lang="en-US" dirty="0"/>
              <a:t>The manual has the most accurate information about all the library functions, programs, commands, etc.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7B8E66-3ADF-4E1D-73C1-0412E10031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F3FD0-DCA7-1844-BC8B-E7A62B5B452A}" type="datetime3">
              <a:rPr lang="en-US" smtClean="0"/>
              <a:t>26 January 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C353C1-4767-0808-8078-3C062952FE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Shinwoo</a:t>
            </a:r>
            <a:r>
              <a:rPr lang="en-US" dirty="0"/>
              <a:t> Kim - CS 0449 - Recitation 01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3228A6-8DE0-24B5-DFAA-6C1C3304A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8D0B5-37F3-4AD0-A5BE-ADDF1EB1DF93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EA3599D-D559-73DC-E274-F59045458953}"/>
              </a:ext>
            </a:extLst>
          </p:cNvPr>
          <p:cNvSpPr/>
          <p:nvPr/>
        </p:nvSpPr>
        <p:spPr>
          <a:xfrm>
            <a:off x="568102" y="2262463"/>
            <a:ext cx="8007796" cy="36512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&gt; Man printf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F83D1B4-82DB-EFA1-8B69-2B2EE20C9931}"/>
              </a:ext>
            </a:extLst>
          </p:cNvPr>
          <p:cNvSpPr/>
          <p:nvPr/>
        </p:nvSpPr>
        <p:spPr>
          <a:xfrm>
            <a:off x="566375" y="2627589"/>
            <a:ext cx="8007796" cy="284938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pPr marL="0" indent="0" algn="ctr">
              <a:buNone/>
            </a:pPr>
            <a:r>
              <a:rPr lang="en-US" sz="1500" dirty="0">
                <a:latin typeface="Consolas" panose="020B0609020204030204" pitchFamily="49" charset="0"/>
              </a:rPr>
              <a:t>SCANF(3)    		 Library Functions Manual			 SCANF(3)</a:t>
            </a:r>
          </a:p>
          <a:p>
            <a:pPr marL="0" indent="0">
              <a:buNone/>
            </a:pPr>
            <a:r>
              <a:rPr lang="en-US" sz="1500" dirty="0">
                <a:latin typeface="Consolas" panose="020B0609020204030204" pitchFamily="49" charset="0"/>
              </a:rPr>
              <a:t>NAME</a:t>
            </a:r>
          </a:p>
          <a:p>
            <a:pPr marL="0" indent="0">
              <a:buNone/>
            </a:pPr>
            <a:r>
              <a:rPr lang="en-US" sz="1500" dirty="0">
                <a:latin typeface="Consolas" panose="020B0609020204030204" pitchFamily="49" charset="0"/>
              </a:rPr>
              <a:t>	printf, </a:t>
            </a:r>
            <a:r>
              <a:rPr lang="en-US" sz="1500" dirty="0" err="1">
                <a:latin typeface="Consolas" panose="020B0609020204030204" pitchFamily="49" charset="0"/>
              </a:rPr>
              <a:t>fprintf</a:t>
            </a:r>
            <a:r>
              <a:rPr lang="en-US" sz="1500" dirty="0">
                <a:latin typeface="Consolas" panose="020B0609020204030204" pitchFamily="49" charset="0"/>
              </a:rPr>
              <a:t>, ... , </a:t>
            </a:r>
            <a:r>
              <a:rPr lang="en-US" sz="1500" dirty="0" err="1">
                <a:latin typeface="Consolas" panose="020B0609020204030204" pitchFamily="49" charset="0"/>
              </a:rPr>
              <a:t>vsnprintf</a:t>
            </a:r>
            <a:r>
              <a:rPr lang="en-US" sz="1500" dirty="0">
                <a:latin typeface="Consolas" panose="020B0609020204030204" pitchFamily="49" charset="0"/>
              </a:rPr>
              <a:t> - formatted output conversion</a:t>
            </a:r>
          </a:p>
          <a:p>
            <a:pPr marL="0" indent="0">
              <a:buNone/>
            </a:pPr>
            <a:endParaRPr lang="en-US" sz="15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500" dirty="0">
                <a:latin typeface="Consolas" panose="020B0609020204030204" pitchFamily="49" charset="0"/>
              </a:rPr>
              <a:t>SYNOPSIS</a:t>
            </a:r>
          </a:p>
          <a:p>
            <a:pPr marL="0" indent="0">
              <a:buNone/>
            </a:pPr>
            <a:r>
              <a:rPr lang="en-US" sz="1500" dirty="0">
                <a:latin typeface="Consolas" panose="020B0609020204030204" pitchFamily="49" charset="0"/>
              </a:rPr>
              <a:t>	#include &lt;</a:t>
            </a:r>
            <a:r>
              <a:rPr lang="en-US" sz="1500" dirty="0" err="1">
                <a:latin typeface="Consolas" panose="020B0609020204030204" pitchFamily="49" charset="0"/>
              </a:rPr>
              <a:t>stdio.h</a:t>
            </a:r>
            <a:r>
              <a:rPr lang="en-US" sz="1500" dirty="0"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1500" dirty="0">
                <a:latin typeface="Consolas" panose="020B0609020204030204" pitchFamily="49" charset="0"/>
              </a:rPr>
              <a:t>	int printf(const char </a:t>
            </a:r>
            <a:r>
              <a:rPr lang="en-US" sz="1500" i="1" dirty="0">
                <a:latin typeface="Consolas" panose="020B0609020204030204" pitchFamily="49" charset="0"/>
              </a:rPr>
              <a:t>*restrict format</a:t>
            </a:r>
            <a:r>
              <a:rPr lang="en-US" sz="1500" dirty="0">
                <a:latin typeface="Consolas" panose="020B0609020204030204" pitchFamily="49" charset="0"/>
              </a:rPr>
              <a:t>, ...);</a:t>
            </a:r>
          </a:p>
          <a:p>
            <a:pPr marL="0" indent="0" algn="ctr">
              <a:buNone/>
            </a:pPr>
            <a:r>
              <a:rPr lang="en-US" sz="1500" dirty="0">
                <a:latin typeface="Consolas" panose="020B0609020204030204" pitchFamily="49" charset="0"/>
              </a:rPr>
              <a:t>...</a:t>
            </a:r>
          </a:p>
          <a:p>
            <a:pPr marL="0" indent="0">
              <a:buNone/>
            </a:pPr>
            <a:r>
              <a:rPr lang="en-US" sz="1500" dirty="0">
                <a:latin typeface="Consolas" panose="020B0609020204030204" pitchFamily="49" charset="0"/>
              </a:rPr>
              <a:t>DESCRIPTION</a:t>
            </a:r>
          </a:p>
          <a:p>
            <a:pPr lvl="1"/>
            <a:r>
              <a:rPr lang="en-US" sz="1500" dirty="0">
                <a:latin typeface="Consolas" panose="020B0609020204030204" pitchFamily="49" charset="0"/>
              </a:rPr>
              <a:t>The functions in the printf() family produce output according to a format as described below</a:t>
            </a:r>
          </a:p>
          <a:p>
            <a:pPr algn="ctr"/>
            <a:r>
              <a:rPr lang="en-US" sz="1500" dirty="0">
                <a:latin typeface="Consolas" panose="020B0609020204030204" pitchFamily="49" charset="0"/>
              </a:rPr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1776991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 animBg="1"/>
      <p:bldP spid="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E36C3CB-7277-B06F-8474-14092E738986}"/>
              </a:ext>
            </a:extLst>
          </p:cNvPr>
          <p:cNvSpPr/>
          <p:nvPr/>
        </p:nvSpPr>
        <p:spPr>
          <a:xfrm>
            <a:off x="585706" y="827281"/>
            <a:ext cx="660328" cy="332216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5FC1448-3746-0CAE-9707-1729CDBF3765}"/>
              </a:ext>
            </a:extLst>
          </p:cNvPr>
          <p:cNvSpPr/>
          <p:nvPr/>
        </p:nvSpPr>
        <p:spPr>
          <a:xfrm>
            <a:off x="3469500" y="827281"/>
            <a:ext cx="1102500" cy="332216"/>
          </a:xfrm>
          <a:prstGeom prst="rect">
            <a:avLst/>
          </a:prstGeom>
          <a:solidFill>
            <a:srgbClr val="FF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45289CE-477D-EF30-498A-110AA8D59F49}"/>
              </a:ext>
            </a:extLst>
          </p:cNvPr>
          <p:cNvSpPr/>
          <p:nvPr/>
        </p:nvSpPr>
        <p:spPr>
          <a:xfrm>
            <a:off x="4699188" y="827281"/>
            <a:ext cx="2955369" cy="332216"/>
          </a:xfrm>
          <a:prstGeom prst="rect">
            <a:avLst/>
          </a:prstGeom>
          <a:solidFill>
            <a:srgbClr val="00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107DFD-91AE-C0E2-751B-B0295A3B4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Detailed look at using </a:t>
            </a:r>
            <a:r>
              <a:rPr lang="en-US" dirty="0">
                <a:latin typeface="Consolas" panose="020B0609020204030204" pitchFamily="49" charset="0"/>
              </a:rPr>
              <a:t>printf()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7D1F98-73B1-E48E-CB76-D37DD0CD78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E7C60-2AB9-4E48-BC8A-1689CA684695}" type="datetime3">
              <a:rPr lang="en-US" smtClean="0"/>
              <a:t>26 January 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00FAA5-9F03-5DAB-B832-1BA3E37336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Shinwoo</a:t>
            </a:r>
            <a:r>
              <a:rPr lang="en-US" dirty="0"/>
              <a:t> Kim - CS 0449 - Recitation 01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BDA587-BF4D-B566-35C1-25C3532BE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8D0B5-37F3-4AD0-A5BE-ADDF1EB1DF93}" type="slidenum">
              <a:rPr lang="en-US" smtClean="0"/>
              <a:t>7</a:t>
            </a:fld>
            <a:endParaRPr lang="en-US" dirty="0"/>
          </a:p>
        </p:txBody>
      </p:sp>
      <p:sp>
        <p:nvSpPr>
          <p:cNvPr id="7" name="Google Shape;222;p30">
            <a:extLst>
              <a:ext uri="{FF2B5EF4-FFF2-40B4-BE49-F238E27FC236}">
                <a16:creationId xmlns:a16="http://schemas.microsoft.com/office/drawing/2014/main" id="{9A2E6B63-3A09-70E3-7F42-14E5EC0F2852}"/>
              </a:ext>
            </a:extLst>
          </p:cNvPr>
          <p:cNvSpPr txBox="1">
            <a:spLocks/>
          </p:cNvSpPr>
          <p:nvPr/>
        </p:nvSpPr>
        <p:spPr>
          <a:xfrm>
            <a:off x="191924" y="1414856"/>
            <a:ext cx="2616224" cy="949084"/>
          </a:xfrm>
          <a:prstGeom prst="rect">
            <a:avLst/>
          </a:prstGeom>
          <a:solidFill>
            <a:srgbClr val="003594"/>
          </a:solidFill>
          <a:ln w="1905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15641" marR="0" lvl="0" indent="-346367" algn="l" rtl="0" eaLnBrk="1" hangingPunct="1">
              <a:lnSpc>
                <a:spcPct val="115000"/>
              </a:lnSpc>
              <a:spcBef>
                <a:spcPts val="727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pen Sans SemiBold"/>
              <a:buChar char="●"/>
              <a:defRPr sz="2400" b="0" i="0" u="none" strike="noStrike" cap="none">
                <a:solidFill>
                  <a:schemeClr val="accent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L="831281" marR="0" lvl="1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○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2pPr>
            <a:lvl3pPr marL="1246922" marR="0" lvl="2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■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3pPr>
            <a:lvl4pPr marL="1662562" marR="0" lvl="3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●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4pPr>
            <a:lvl5pPr marL="2078203" marR="0" lvl="4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○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5pPr>
            <a:lvl6pPr marL="2493843" marR="0" lvl="5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■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6pPr>
            <a:lvl7pPr marL="2909484" marR="0" lvl="6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●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7pPr>
            <a:lvl8pPr marL="3325124" marR="0" lvl="7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○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8pPr>
            <a:lvl9pPr marL="3740765" marR="0" lvl="8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■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9pPr>
          </a:lstStyle>
          <a:p>
            <a:pPr marL="0" indent="0">
              <a:spcBef>
                <a:spcPts val="0"/>
              </a:spcBef>
              <a:spcAft>
                <a:spcPts val="1600"/>
              </a:spcAft>
              <a:buFont typeface="Open Sans SemiBold"/>
              <a:buNone/>
            </a:pPr>
            <a:r>
              <a:rPr lang="en-US" sz="1400" dirty="0">
                <a:solidFill>
                  <a:srgbClr val="FFFFFF"/>
                </a:solidFill>
                <a:latin typeface="TeXGyreHeros" pitchFamily="2" charset="77"/>
                <a:ea typeface="Open Sans" panose="020B0606030504020204" pitchFamily="34" charset="0"/>
                <a:cs typeface="Open Sans" panose="020B0606030504020204" pitchFamily="34" charset="0"/>
                <a:sym typeface="Lora"/>
              </a:rPr>
              <a:t>Returns an integer: number of characters printed (excluding null terminator)</a:t>
            </a:r>
          </a:p>
        </p:txBody>
      </p:sp>
      <p:cxnSp>
        <p:nvCxnSpPr>
          <p:cNvPr id="8" name="Google Shape;223;p30">
            <a:extLst>
              <a:ext uri="{FF2B5EF4-FFF2-40B4-BE49-F238E27FC236}">
                <a16:creationId xmlns:a16="http://schemas.microsoft.com/office/drawing/2014/main" id="{E601E026-A84C-9DF5-A8EC-6538D063E34C}"/>
              </a:ext>
            </a:extLst>
          </p:cNvPr>
          <p:cNvCxnSpPr>
            <a:cxnSpLocks/>
            <a:stCxn id="7" idx="0"/>
            <a:endCxn id="9" idx="2"/>
          </p:cNvCxnSpPr>
          <p:nvPr/>
        </p:nvCxnSpPr>
        <p:spPr>
          <a:xfrm flipH="1" flipV="1">
            <a:off x="915870" y="1159497"/>
            <a:ext cx="584166" cy="255359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3" name="Google Shape;234;p31">
            <a:extLst>
              <a:ext uri="{FF2B5EF4-FFF2-40B4-BE49-F238E27FC236}">
                <a16:creationId xmlns:a16="http://schemas.microsoft.com/office/drawing/2014/main" id="{75E35E19-4C73-89ED-7AE9-954F887A889D}"/>
              </a:ext>
            </a:extLst>
          </p:cNvPr>
          <p:cNvSpPr txBox="1">
            <a:spLocks/>
          </p:cNvSpPr>
          <p:nvPr/>
        </p:nvSpPr>
        <p:spPr>
          <a:xfrm>
            <a:off x="2967128" y="1452539"/>
            <a:ext cx="2066841" cy="873718"/>
          </a:xfrm>
          <a:prstGeom prst="rect">
            <a:avLst/>
          </a:prstGeom>
          <a:solidFill>
            <a:srgbClr val="003594"/>
          </a:solidFill>
          <a:ln w="19050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15641" marR="0" lvl="0" indent="-346367" algn="l" rtl="0" eaLnBrk="1" hangingPunct="1">
              <a:lnSpc>
                <a:spcPct val="115000"/>
              </a:lnSpc>
              <a:spcBef>
                <a:spcPts val="727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pen Sans SemiBold"/>
              <a:buChar char="●"/>
              <a:defRPr sz="2400" b="0" i="0" u="none" strike="noStrike" cap="none">
                <a:solidFill>
                  <a:schemeClr val="accent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L="831281" marR="0" lvl="1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○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2pPr>
            <a:lvl3pPr marL="1246922" marR="0" lvl="2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■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3pPr>
            <a:lvl4pPr marL="1662562" marR="0" lvl="3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●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4pPr>
            <a:lvl5pPr marL="2078203" marR="0" lvl="4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○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5pPr>
            <a:lvl6pPr marL="2493843" marR="0" lvl="5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■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6pPr>
            <a:lvl7pPr marL="2909484" marR="0" lvl="6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●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7pPr>
            <a:lvl8pPr marL="3325124" marR="0" lvl="7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○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8pPr>
            <a:lvl9pPr marL="3740765" marR="0" lvl="8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■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9pPr>
          </a:lstStyle>
          <a:p>
            <a:pPr marL="0" indent="0">
              <a:spcBef>
                <a:spcPts val="0"/>
              </a:spcBef>
              <a:buFont typeface="Open Sans SemiBold"/>
              <a:buNone/>
            </a:pPr>
            <a:r>
              <a:rPr lang="en-US" sz="1400" dirty="0">
                <a:solidFill>
                  <a:srgbClr val="FFFFFF"/>
                </a:solidFill>
                <a:latin typeface="TeXGyreHeros" pitchFamily="2" charset="77"/>
                <a:ea typeface="Open Sans" panose="020B0606030504020204" pitchFamily="34" charset="0"/>
                <a:cs typeface="Open Sans" panose="020B0606030504020204" pitchFamily="34" charset="0"/>
                <a:sym typeface="Lora"/>
              </a:rPr>
              <a:t>Remember, in C, a string is just an array of characters</a:t>
            </a:r>
          </a:p>
        </p:txBody>
      </p:sp>
      <p:cxnSp>
        <p:nvCxnSpPr>
          <p:cNvPr id="14" name="Google Shape;235;p31">
            <a:extLst>
              <a:ext uri="{FF2B5EF4-FFF2-40B4-BE49-F238E27FC236}">
                <a16:creationId xmlns:a16="http://schemas.microsoft.com/office/drawing/2014/main" id="{82E7889A-3CCC-AE69-97E2-17EC38FDC899}"/>
              </a:ext>
            </a:extLst>
          </p:cNvPr>
          <p:cNvCxnSpPr>
            <a:cxnSpLocks/>
            <a:stCxn id="13" idx="0"/>
            <a:endCxn id="10" idx="2"/>
          </p:cNvCxnSpPr>
          <p:nvPr/>
        </p:nvCxnSpPr>
        <p:spPr>
          <a:xfrm flipV="1">
            <a:off x="4000549" y="1159497"/>
            <a:ext cx="20201" cy="293042"/>
          </a:xfrm>
          <a:prstGeom prst="straightConnector1">
            <a:avLst/>
          </a:prstGeom>
          <a:noFill/>
          <a:ln w="28575" cap="flat" cmpd="sng">
            <a:solidFill>
              <a:srgbClr val="FF00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4" name="Google Shape;231;p31">
            <a:extLst>
              <a:ext uri="{FF2B5EF4-FFF2-40B4-BE49-F238E27FC236}">
                <a16:creationId xmlns:a16="http://schemas.microsoft.com/office/drawing/2014/main" id="{849F7A1B-F25B-561A-8802-5A022AFDB4AC}"/>
              </a:ext>
            </a:extLst>
          </p:cNvPr>
          <p:cNvSpPr txBox="1">
            <a:spLocks/>
          </p:cNvSpPr>
          <p:nvPr/>
        </p:nvSpPr>
        <p:spPr>
          <a:xfrm>
            <a:off x="5308660" y="1348035"/>
            <a:ext cx="3274937" cy="1369356"/>
          </a:xfrm>
          <a:prstGeom prst="rect">
            <a:avLst/>
          </a:prstGeom>
          <a:solidFill>
            <a:srgbClr val="003594"/>
          </a:solidFill>
          <a:ln w="19050" cap="flat" cmpd="sng">
            <a:solidFill>
              <a:srgbClr val="00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15641" marR="0" lvl="0" indent="-346367" algn="l" rtl="0" eaLnBrk="1" hangingPunct="1">
              <a:lnSpc>
                <a:spcPct val="115000"/>
              </a:lnSpc>
              <a:spcBef>
                <a:spcPts val="727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pen Sans SemiBold"/>
              <a:buChar char="●"/>
              <a:defRPr sz="2400" b="0" i="0" u="none" strike="noStrike" cap="none">
                <a:solidFill>
                  <a:schemeClr val="accent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L="831281" marR="0" lvl="1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○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2pPr>
            <a:lvl3pPr marL="1246922" marR="0" lvl="2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■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3pPr>
            <a:lvl4pPr marL="1662562" marR="0" lvl="3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●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4pPr>
            <a:lvl5pPr marL="2078203" marR="0" lvl="4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○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5pPr>
            <a:lvl6pPr marL="2493843" marR="0" lvl="5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■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6pPr>
            <a:lvl7pPr marL="2909484" marR="0" lvl="6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●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7pPr>
            <a:lvl8pPr marL="3325124" marR="0" lvl="7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○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8pPr>
            <a:lvl9pPr marL="3740765" marR="0" lvl="8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■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9pPr>
          </a:lstStyle>
          <a:p>
            <a:pPr marL="0" indent="0">
              <a:spcBef>
                <a:spcPts val="0"/>
              </a:spcBef>
              <a:spcAft>
                <a:spcPts val="1600"/>
              </a:spcAft>
              <a:buFont typeface="Open Sans SemiBold"/>
              <a:buNone/>
            </a:pPr>
            <a:r>
              <a:rPr lang="en-US" sz="1400" dirty="0">
                <a:solidFill>
                  <a:srgbClr val="FFFFFF"/>
                </a:solidFill>
                <a:latin typeface="TeXGyreHeros" pitchFamily="2" charset="77"/>
                <a:ea typeface="Open Sans" panose="020B0606030504020204" pitchFamily="34" charset="0"/>
                <a:cs typeface="Open Sans" panose="020B0606030504020204" pitchFamily="34" charset="0"/>
                <a:sym typeface="Lora"/>
              </a:rPr>
              <a:t>We place placeholders which begin with a percent sign (%). The variables which comes after the formatter will replace the placeholders when printing</a:t>
            </a:r>
          </a:p>
        </p:txBody>
      </p:sp>
      <p:cxnSp>
        <p:nvCxnSpPr>
          <p:cNvPr id="25" name="Google Shape;233;p31">
            <a:extLst>
              <a:ext uri="{FF2B5EF4-FFF2-40B4-BE49-F238E27FC236}">
                <a16:creationId xmlns:a16="http://schemas.microsoft.com/office/drawing/2014/main" id="{A9182001-BA18-5712-0F68-76F6B24D4892}"/>
              </a:ext>
            </a:extLst>
          </p:cNvPr>
          <p:cNvCxnSpPr>
            <a:cxnSpLocks/>
            <a:stCxn id="24" idx="0"/>
            <a:endCxn id="11" idx="2"/>
          </p:cNvCxnSpPr>
          <p:nvPr/>
        </p:nvCxnSpPr>
        <p:spPr>
          <a:xfrm flipH="1" flipV="1">
            <a:off x="6176873" y="1159497"/>
            <a:ext cx="769256" cy="188538"/>
          </a:xfrm>
          <a:prstGeom prst="straightConnector1">
            <a:avLst/>
          </a:prstGeom>
          <a:noFill/>
          <a:ln w="38100" cap="flat" cmpd="sng">
            <a:solidFill>
              <a:srgbClr val="00FF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38FBA3-6230-27C4-3E64-C365877F84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8102" y="799000"/>
            <a:ext cx="8015496" cy="520753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>
                <a:solidFill>
                  <a:schemeClr val="tx1"/>
                </a:solidFill>
                <a:latin typeface="Consolas" panose="020B0609020204030204" pitchFamily="49" charset="0"/>
              </a:rPr>
              <a:t>int printf(const char * format string, ...);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Content Placeholder 14">
            <a:extLst>
              <a:ext uri="{FF2B5EF4-FFF2-40B4-BE49-F238E27FC236}">
                <a16:creationId xmlns:a16="http://schemas.microsoft.com/office/drawing/2014/main" id="{86CF561B-2563-D064-5039-C2F543DDF7D6}"/>
              </a:ext>
            </a:extLst>
          </p:cNvPr>
          <p:cNvSpPr txBox="1">
            <a:spLocks/>
          </p:cNvSpPr>
          <p:nvPr/>
        </p:nvSpPr>
        <p:spPr>
          <a:xfrm>
            <a:off x="560402" y="2813980"/>
            <a:ext cx="8023196" cy="2562384"/>
          </a:xfrm>
          <a:prstGeom prst="rect">
            <a:avLst/>
          </a:prstGeom>
          <a:solidFill>
            <a:schemeClr val="tx1"/>
          </a:solidFill>
          <a:ln w="38100"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/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>
                <a:solidFill>
                  <a:srgbClr val="F97583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sz="180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9ECBF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9ECBFF"/>
                </a:solidFill>
                <a:effectLst/>
                <a:latin typeface="Consolas" panose="020B0609020204030204" pitchFamily="49" charset="0"/>
              </a:rPr>
              <a:t>stdio.h</a:t>
            </a:r>
            <a:r>
              <a:rPr lang="en-US" sz="1800" dirty="0">
                <a:solidFill>
                  <a:srgbClr val="9ECBFF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800" dirty="0">
              <a:solidFill>
                <a:srgbClr val="E1E4E8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F97583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80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B392F0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sz="180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B392F0"/>
                </a:solidFill>
                <a:effectLst/>
                <a:latin typeface="Consolas" panose="020B0609020204030204" pitchFamily="49" charset="0"/>
              </a:rPr>
              <a:t>	</a:t>
            </a:r>
            <a:r>
              <a:rPr lang="en-US" sz="1800" dirty="0" err="1">
                <a:solidFill>
                  <a:srgbClr val="B392F0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lang="en-US" sz="180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9ECBFF"/>
                </a:solidFill>
                <a:effectLst/>
                <a:latin typeface="Consolas" panose="020B0609020204030204" pitchFamily="49" charset="0"/>
              </a:rPr>
              <a:t>"Name: </a:t>
            </a:r>
            <a:r>
              <a:rPr lang="en-US" sz="1800" dirty="0">
                <a:solidFill>
                  <a:srgbClr val="79B8FF"/>
                </a:solidFill>
                <a:effectLst/>
                <a:latin typeface="Consolas" panose="020B0609020204030204" pitchFamily="49" charset="0"/>
              </a:rPr>
              <a:t>%s</a:t>
            </a:r>
            <a:r>
              <a:rPr lang="en-US" sz="1800" dirty="0">
                <a:solidFill>
                  <a:srgbClr val="9ECBFF"/>
                </a:solidFill>
                <a:effectLst/>
                <a:latin typeface="Consolas" panose="020B0609020204030204" pitchFamily="49" charset="0"/>
              </a:rPr>
              <a:t>, Info:</a:t>
            </a:r>
            <a:r>
              <a:rPr lang="en-US" sz="1800" dirty="0">
                <a:solidFill>
                  <a:srgbClr val="79B8FF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sz="1800" dirty="0">
                <a:solidFill>
                  <a:srgbClr val="9ECB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80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9ECBFF"/>
                </a:solidFill>
                <a:effectLst/>
                <a:latin typeface="Consolas" panose="020B0609020204030204" pitchFamily="49" charset="0"/>
              </a:rPr>
              <a:t>”John"</a:t>
            </a:r>
            <a:r>
              <a:rPr lang="en-US" sz="180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B392F0"/>
                </a:solidFill>
                <a:effectLst/>
                <a:latin typeface="Consolas" panose="020B0609020204030204" pitchFamily="49" charset="0"/>
              </a:rPr>
              <a:t>	</a:t>
            </a:r>
            <a:r>
              <a:rPr lang="en-US" sz="1800" dirty="0" err="1">
                <a:solidFill>
                  <a:srgbClr val="B392F0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lang="en-US" sz="180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9ECB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800" dirty="0">
                <a:solidFill>
                  <a:srgbClr val="79B8FF"/>
                </a:solidFill>
                <a:effectLst/>
                <a:latin typeface="Consolas" panose="020B0609020204030204" pitchFamily="49" charset="0"/>
              </a:rPr>
              <a:t>\</a:t>
            </a:r>
            <a:r>
              <a:rPr lang="en-US" sz="1800" dirty="0" err="1">
                <a:solidFill>
                  <a:srgbClr val="79B8FF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en-US" sz="1800" dirty="0" err="1">
                <a:solidFill>
                  <a:srgbClr val="9ECBFF"/>
                </a:solidFill>
                <a:effectLst/>
                <a:latin typeface="Consolas" panose="020B0609020204030204" pitchFamily="49" charset="0"/>
              </a:rPr>
              <a:t>Age</a:t>
            </a:r>
            <a:r>
              <a:rPr lang="en-US" sz="1800" dirty="0">
                <a:solidFill>
                  <a:srgbClr val="9ECBFF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800" dirty="0">
                <a:solidFill>
                  <a:srgbClr val="79B8FF"/>
                </a:solidFill>
                <a:effectLst/>
                <a:latin typeface="Consolas" panose="020B0609020204030204" pitchFamily="49" charset="0"/>
              </a:rPr>
              <a:t>%d</a:t>
            </a:r>
            <a:r>
              <a:rPr lang="en-US" sz="1800" dirty="0">
                <a:solidFill>
                  <a:srgbClr val="9ECB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79B8FF"/>
                </a:solidFill>
                <a:effectLst/>
                <a:latin typeface="Consolas" panose="020B0609020204030204" pitchFamily="49" charset="0"/>
              </a:rPr>
              <a:t>\t</a:t>
            </a:r>
            <a:r>
              <a:rPr lang="en-US" sz="1800" dirty="0">
                <a:solidFill>
                  <a:srgbClr val="9ECB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9ECBFF"/>
                </a:solidFill>
                <a:effectLst/>
                <a:latin typeface="Consolas" panose="020B0609020204030204" pitchFamily="49" charset="0"/>
              </a:rPr>
              <a:t>Ht</a:t>
            </a:r>
            <a:r>
              <a:rPr lang="en-US" sz="1800" dirty="0">
                <a:solidFill>
                  <a:srgbClr val="9ECBFF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800" dirty="0">
                <a:solidFill>
                  <a:srgbClr val="79B8FF"/>
                </a:solidFill>
                <a:effectLst/>
                <a:latin typeface="Consolas" panose="020B0609020204030204" pitchFamily="49" charset="0"/>
              </a:rPr>
              <a:t>%g\n</a:t>
            </a:r>
            <a:r>
              <a:rPr lang="en-US" sz="1800" dirty="0">
                <a:solidFill>
                  <a:srgbClr val="9ECB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80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79B8FF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en-US" sz="180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79B8FF"/>
                </a:solidFill>
                <a:effectLst/>
                <a:latin typeface="Consolas" panose="020B0609020204030204" pitchFamily="49" charset="0"/>
              </a:rPr>
              <a:t>5.9</a:t>
            </a:r>
            <a:r>
              <a:rPr lang="en-US" sz="180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B392F0"/>
                </a:solidFill>
                <a:effectLst/>
                <a:latin typeface="Consolas" panose="020B0609020204030204" pitchFamily="49" charset="0"/>
              </a:rPr>
              <a:t>	</a:t>
            </a:r>
            <a:r>
              <a:rPr lang="en-US" sz="1800" dirty="0" err="1">
                <a:solidFill>
                  <a:srgbClr val="B392F0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lang="en-US" sz="180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9ECB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800" dirty="0">
                <a:solidFill>
                  <a:srgbClr val="79B8FF"/>
                </a:solidFill>
                <a:effectLst/>
                <a:latin typeface="Consolas" panose="020B0609020204030204" pitchFamily="49" charset="0"/>
              </a:rPr>
              <a:t>\</a:t>
            </a:r>
            <a:r>
              <a:rPr lang="en-US" sz="1800" dirty="0" err="1">
                <a:solidFill>
                  <a:srgbClr val="79B8FF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en-US" sz="1800" dirty="0" err="1">
                <a:solidFill>
                  <a:srgbClr val="9ECBFF"/>
                </a:solidFill>
                <a:effectLst/>
                <a:latin typeface="Consolas" panose="020B0609020204030204" pitchFamily="49" charset="0"/>
              </a:rPr>
              <a:t>Year</a:t>
            </a:r>
            <a:r>
              <a:rPr lang="en-US" sz="1800" dirty="0">
                <a:solidFill>
                  <a:srgbClr val="9ECBFF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800" dirty="0">
                <a:solidFill>
                  <a:srgbClr val="79B8FF"/>
                </a:solidFill>
                <a:effectLst/>
                <a:latin typeface="Consolas" panose="020B0609020204030204" pitchFamily="49" charset="0"/>
              </a:rPr>
              <a:t>%d</a:t>
            </a:r>
            <a:r>
              <a:rPr lang="en-US" sz="1800" dirty="0">
                <a:solidFill>
                  <a:srgbClr val="9ECB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79B8FF"/>
                </a:solidFill>
                <a:effectLst/>
                <a:latin typeface="Consolas" panose="020B0609020204030204" pitchFamily="49" charset="0"/>
              </a:rPr>
              <a:t>\t</a:t>
            </a:r>
            <a:r>
              <a:rPr lang="en-US" sz="1800" dirty="0">
                <a:solidFill>
                  <a:srgbClr val="9ECBFF"/>
                </a:solidFill>
                <a:effectLst/>
                <a:latin typeface="Consolas" panose="020B0609020204030204" pitchFamily="49" charset="0"/>
              </a:rPr>
              <a:t> Dorm: </a:t>
            </a:r>
            <a:r>
              <a:rPr lang="en-US" sz="1800" dirty="0">
                <a:solidFill>
                  <a:srgbClr val="79B8FF"/>
                </a:solidFill>
                <a:effectLst/>
                <a:latin typeface="Consolas" panose="020B0609020204030204" pitchFamily="49" charset="0"/>
              </a:rPr>
              <a:t>%s\n</a:t>
            </a:r>
            <a:r>
              <a:rPr lang="en-US" sz="1800" dirty="0">
                <a:solidFill>
                  <a:srgbClr val="9ECB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80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79B8FF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sz="180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9ECBFF"/>
                </a:solidFill>
                <a:effectLst/>
                <a:latin typeface="Consolas" panose="020B0609020204030204" pitchFamily="49" charset="0"/>
              </a:rPr>
              <a:t>”Towers"</a:t>
            </a:r>
            <a:r>
              <a:rPr lang="en-US" sz="180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4F2F6B3-A9A3-DE29-3845-F829DD04E4C4}"/>
              </a:ext>
            </a:extLst>
          </p:cNvPr>
          <p:cNvSpPr txBox="1"/>
          <p:nvPr/>
        </p:nvSpPr>
        <p:spPr>
          <a:xfrm>
            <a:off x="585706" y="5472954"/>
            <a:ext cx="3435044" cy="92333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solidFill>
                  <a:schemeClr val="bg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Name: John, Info:</a:t>
            </a:r>
          </a:p>
          <a:p>
            <a:pPr algn="l"/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b="0" i="0" dirty="0">
                <a:solidFill>
                  <a:schemeClr val="bg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Age: 20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Ht</a:t>
            </a:r>
            <a:r>
              <a:rPr lang="en-US" b="0" i="0" dirty="0">
                <a:solidFill>
                  <a:schemeClr val="bg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5.9</a:t>
            </a:r>
          </a:p>
          <a:p>
            <a:pPr algn="l"/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b="0" i="0" dirty="0">
                <a:solidFill>
                  <a:schemeClr val="bg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Year: 3 Dorm: Towers</a:t>
            </a:r>
          </a:p>
        </p:txBody>
      </p:sp>
    </p:spTree>
    <p:extLst>
      <p:ext uri="{BB962C8B-B14F-4D97-AF65-F5344CB8AC3E}">
        <p14:creationId xmlns:p14="http://schemas.microsoft.com/office/powerpoint/2010/main" val="1903839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7" grpId="0" animBg="1"/>
      <p:bldP spid="13" grpId="0" animBg="1"/>
      <p:bldP spid="24" grpId="0" animBg="1"/>
      <p:bldP spid="12" grpId="0" animBg="1"/>
      <p:bldP spid="1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07DFD-91AE-C0E2-751B-B0295A3B4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code using </a:t>
            </a:r>
            <a:r>
              <a:rPr lang="en-US" dirty="0">
                <a:latin typeface="Consolas" panose="020B0609020204030204" pitchFamily="49" charset="0"/>
              </a:rPr>
              <a:t>printf() </a:t>
            </a:r>
            <a:r>
              <a:rPr lang="en-US" baseline="-25000" dirty="0"/>
              <a:t>(animated)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7D1F98-73B1-E48E-CB76-D37DD0CD78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6E403-68D8-124A-896F-C2136E5188F1}" type="datetime3">
              <a:rPr lang="en-US" smtClean="0"/>
              <a:t>26 January 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00FAA5-9F03-5DAB-B832-1BA3E37336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Shinwoo</a:t>
            </a:r>
            <a:r>
              <a:rPr lang="en-US" dirty="0"/>
              <a:t> Kim - CS 0449 - Recitation 01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BDA587-BF4D-B566-35C1-25C3532BE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8D0B5-37F3-4AD0-A5BE-ADDF1EB1DF93}" type="slidenum">
              <a:rPr lang="en-US" smtClean="0"/>
              <a:t>8</a:t>
            </a:fld>
            <a:endParaRPr lang="en-US" dirty="0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08C0C993-BAFC-9DE9-1A52-CBA7A7DCFB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0460" y="772999"/>
            <a:ext cx="4858271" cy="5299187"/>
          </a:xfrm>
          <a:solidFill>
            <a:schemeClr val="tx1"/>
          </a:solidFill>
        </p:spPr>
        <p:txBody>
          <a:bodyPr anchor="ctr"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F97583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9ECBF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9ECBFF"/>
                </a:solidFill>
                <a:effectLst/>
                <a:latin typeface="Consolas" panose="020B0609020204030204" pitchFamily="49" charset="0"/>
              </a:rPr>
              <a:t>stdio.h</a:t>
            </a:r>
            <a:r>
              <a:rPr lang="en-US" dirty="0">
                <a:solidFill>
                  <a:srgbClr val="9ECBFF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dirty="0">
              <a:solidFill>
                <a:srgbClr val="E1E4E8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br>
              <a:rPr lang="en-US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</a:br>
            <a:r>
              <a:rPr lang="en-US" dirty="0">
                <a:solidFill>
                  <a:srgbClr val="F97583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B392F0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r>
              <a:rPr lang="en-US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dirty="0">
                <a:solidFill>
                  <a:srgbClr val="F97583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en-US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ch</a:t>
            </a:r>
            <a:r>
              <a:rPr lang="en-US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F97583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9ECBFF"/>
                </a:solidFill>
                <a:effectLst/>
                <a:latin typeface="Consolas" panose="020B0609020204030204" pitchFamily="49" charset="0"/>
              </a:rPr>
              <a:t>'A'</a:t>
            </a:r>
            <a:r>
              <a:rPr lang="en-US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dirty="0">
                <a:solidFill>
                  <a:srgbClr val="F97583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en-US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 str[</a:t>
            </a:r>
            <a:r>
              <a:rPr lang="en-US" dirty="0">
                <a:solidFill>
                  <a:srgbClr val="79B8FF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dirty="0">
                <a:solidFill>
                  <a:srgbClr val="F97583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9ECBFF"/>
                </a:solidFill>
                <a:effectLst/>
                <a:latin typeface="Consolas" panose="020B0609020204030204" pitchFamily="49" charset="0"/>
              </a:rPr>
              <a:t>"CS0449"</a:t>
            </a:r>
            <a:r>
              <a:rPr lang="en-US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dirty="0">
                <a:solidFill>
                  <a:srgbClr val="F97583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flt</a:t>
            </a:r>
            <a:r>
              <a:rPr lang="en-US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F97583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79B8FF"/>
                </a:solidFill>
                <a:effectLst/>
                <a:latin typeface="Consolas" panose="020B0609020204030204" pitchFamily="49" charset="0"/>
              </a:rPr>
              <a:t>10.234</a:t>
            </a:r>
            <a:r>
              <a:rPr lang="en-US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dirty="0">
                <a:solidFill>
                  <a:srgbClr val="F97583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 num </a:t>
            </a:r>
            <a:r>
              <a:rPr lang="en-US" dirty="0">
                <a:solidFill>
                  <a:srgbClr val="F97583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79B8FF"/>
                </a:solidFill>
                <a:effectLst/>
                <a:latin typeface="Consolas" panose="020B0609020204030204" pitchFamily="49" charset="0"/>
              </a:rPr>
              <a:t>150</a:t>
            </a:r>
            <a:r>
              <a:rPr lang="en-US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dirty="0">
                <a:solidFill>
                  <a:srgbClr val="F97583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dbl</a:t>
            </a:r>
            <a:r>
              <a:rPr lang="en-US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F97583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79B8FF"/>
                </a:solidFill>
                <a:effectLst/>
                <a:latin typeface="Consolas" panose="020B0609020204030204" pitchFamily="49" charset="0"/>
              </a:rPr>
              <a:t>20.126456</a:t>
            </a:r>
            <a:r>
              <a:rPr lang="en-US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br>
              <a:rPr lang="en-US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</a:br>
            <a:r>
              <a:rPr lang="en-US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dirty="0">
                <a:solidFill>
                  <a:srgbClr val="B392F0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lang="en-US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9ECBFF"/>
                </a:solidFill>
                <a:effectLst/>
                <a:latin typeface="Consolas" panose="020B0609020204030204" pitchFamily="49" charset="0"/>
              </a:rPr>
              <a:t>"Character is </a:t>
            </a:r>
            <a:r>
              <a:rPr lang="en-US" dirty="0">
                <a:solidFill>
                  <a:srgbClr val="79B8FF"/>
                </a:solidFill>
                <a:effectLst/>
                <a:latin typeface="Consolas" panose="020B0609020204030204" pitchFamily="49" charset="0"/>
              </a:rPr>
              <a:t>%c</a:t>
            </a:r>
            <a:r>
              <a:rPr lang="en-US" dirty="0">
                <a:solidFill>
                  <a:srgbClr val="9ECB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79B8FF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dirty="0">
                <a:solidFill>
                  <a:srgbClr val="9ECB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ch</a:t>
            </a:r>
            <a:r>
              <a:rPr lang="en-US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dirty="0">
                <a:solidFill>
                  <a:srgbClr val="B392F0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lang="en-US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9ECBFF"/>
                </a:solidFill>
                <a:effectLst/>
                <a:latin typeface="Consolas" panose="020B0609020204030204" pitchFamily="49" charset="0"/>
              </a:rPr>
              <a:t>"String is </a:t>
            </a:r>
            <a:r>
              <a:rPr lang="en-US" dirty="0">
                <a:solidFill>
                  <a:srgbClr val="79B8FF"/>
                </a:solidFill>
                <a:effectLst/>
                <a:latin typeface="Consolas" panose="020B0609020204030204" pitchFamily="49" charset="0"/>
              </a:rPr>
              <a:t>%s</a:t>
            </a:r>
            <a:r>
              <a:rPr lang="en-US" dirty="0">
                <a:solidFill>
                  <a:srgbClr val="9ECB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79B8FF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dirty="0">
                <a:solidFill>
                  <a:srgbClr val="9ECB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, str);</a:t>
            </a:r>
          </a:p>
          <a:p>
            <a:pPr marL="0" indent="0">
              <a:buNone/>
            </a:pPr>
            <a:r>
              <a:rPr lang="en-US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dirty="0">
                <a:solidFill>
                  <a:srgbClr val="B392F0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lang="en-US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9ECBFF"/>
                </a:solidFill>
                <a:effectLst/>
                <a:latin typeface="Consolas" panose="020B0609020204030204" pitchFamily="49" charset="0"/>
              </a:rPr>
              <a:t>"Float value is </a:t>
            </a:r>
            <a:r>
              <a:rPr lang="en-US" dirty="0">
                <a:solidFill>
                  <a:srgbClr val="79B8FF"/>
                </a:solidFill>
                <a:effectLst/>
                <a:latin typeface="Consolas" panose="020B0609020204030204" pitchFamily="49" charset="0"/>
              </a:rPr>
              <a:t>%f</a:t>
            </a:r>
            <a:r>
              <a:rPr lang="en-US" dirty="0">
                <a:solidFill>
                  <a:srgbClr val="9ECB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79B8FF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dirty="0">
                <a:solidFill>
                  <a:srgbClr val="9ECB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flt</a:t>
            </a:r>
            <a:r>
              <a:rPr lang="en-US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dirty="0">
                <a:solidFill>
                  <a:srgbClr val="B392F0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lang="en-US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9ECBFF"/>
                </a:solidFill>
                <a:effectLst/>
                <a:latin typeface="Consolas" panose="020B0609020204030204" pitchFamily="49" charset="0"/>
              </a:rPr>
              <a:t>"Integer value is </a:t>
            </a:r>
            <a:r>
              <a:rPr lang="en-US" dirty="0">
                <a:solidFill>
                  <a:srgbClr val="79B8FF"/>
                </a:solidFill>
                <a:effectLst/>
                <a:latin typeface="Consolas" panose="020B0609020204030204" pitchFamily="49" charset="0"/>
              </a:rPr>
              <a:t>%d\n</a:t>
            </a:r>
            <a:r>
              <a:rPr lang="en-US" dirty="0">
                <a:solidFill>
                  <a:srgbClr val="9ECB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, num);</a:t>
            </a:r>
          </a:p>
          <a:p>
            <a:pPr marL="0" indent="0">
              <a:buNone/>
            </a:pPr>
            <a:r>
              <a:rPr lang="en-US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dirty="0">
                <a:solidFill>
                  <a:srgbClr val="B392F0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lang="en-US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9ECBFF"/>
                </a:solidFill>
                <a:effectLst/>
                <a:latin typeface="Consolas" panose="020B0609020204030204" pitchFamily="49" charset="0"/>
              </a:rPr>
              <a:t>"Double value is </a:t>
            </a:r>
            <a:r>
              <a:rPr lang="en-US" dirty="0">
                <a:solidFill>
                  <a:srgbClr val="79B8FF"/>
                </a:solidFill>
                <a:effectLst/>
                <a:latin typeface="Consolas" panose="020B0609020204030204" pitchFamily="49" charset="0"/>
              </a:rPr>
              <a:t>%f</a:t>
            </a:r>
            <a:r>
              <a:rPr lang="en-US" dirty="0">
                <a:solidFill>
                  <a:srgbClr val="9ECB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79B8FF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dirty="0">
                <a:solidFill>
                  <a:srgbClr val="9ECB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dbl</a:t>
            </a:r>
            <a:r>
              <a:rPr lang="en-US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dirty="0">
                <a:solidFill>
                  <a:srgbClr val="B392F0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lang="en-US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9ECBFF"/>
                </a:solidFill>
                <a:effectLst/>
                <a:latin typeface="Consolas" panose="020B0609020204030204" pitchFamily="49" charset="0"/>
              </a:rPr>
              <a:t>"Octal value is </a:t>
            </a:r>
            <a:r>
              <a:rPr lang="en-US" dirty="0">
                <a:solidFill>
                  <a:srgbClr val="79B8FF"/>
                </a:solidFill>
                <a:effectLst/>
                <a:latin typeface="Consolas" panose="020B0609020204030204" pitchFamily="49" charset="0"/>
              </a:rPr>
              <a:t>%o</a:t>
            </a:r>
            <a:r>
              <a:rPr lang="en-US" dirty="0">
                <a:solidFill>
                  <a:srgbClr val="9ECB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79B8FF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dirty="0">
                <a:solidFill>
                  <a:srgbClr val="9ECB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, num);</a:t>
            </a:r>
          </a:p>
          <a:p>
            <a:pPr marL="0" indent="0">
              <a:buNone/>
            </a:pPr>
            <a:r>
              <a:rPr lang="en-US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dirty="0">
                <a:solidFill>
                  <a:srgbClr val="B392F0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lang="en-US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9ECBFF"/>
                </a:solidFill>
                <a:effectLst/>
                <a:latin typeface="Consolas" panose="020B0609020204030204" pitchFamily="49" charset="0"/>
              </a:rPr>
              <a:t>"Hexadecimal value is </a:t>
            </a:r>
            <a:r>
              <a:rPr lang="en-US" dirty="0">
                <a:solidFill>
                  <a:srgbClr val="79B8FF"/>
                </a:solidFill>
                <a:effectLst/>
                <a:latin typeface="Consolas" panose="020B0609020204030204" pitchFamily="49" charset="0"/>
              </a:rPr>
              <a:t>%x</a:t>
            </a:r>
            <a:r>
              <a:rPr lang="en-US" dirty="0">
                <a:solidFill>
                  <a:srgbClr val="9ECB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79B8FF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dirty="0">
                <a:solidFill>
                  <a:srgbClr val="9ECB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, num);</a:t>
            </a:r>
          </a:p>
          <a:p>
            <a:pPr marL="0" indent="0">
              <a:buNone/>
            </a:pPr>
            <a:r>
              <a:rPr lang="en-US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dirty="0">
                <a:solidFill>
                  <a:srgbClr val="F97583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79B8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20" name="Content Placeholder 14">
            <a:extLst>
              <a:ext uri="{FF2B5EF4-FFF2-40B4-BE49-F238E27FC236}">
                <a16:creationId xmlns:a16="http://schemas.microsoft.com/office/drawing/2014/main" id="{F752E707-D63E-0700-A16C-43BDE7E1934C}"/>
              </a:ext>
            </a:extLst>
          </p:cNvPr>
          <p:cNvSpPr txBox="1">
            <a:spLocks/>
          </p:cNvSpPr>
          <p:nvPr/>
        </p:nvSpPr>
        <p:spPr>
          <a:xfrm>
            <a:off x="5576545" y="791134"/>
            <a:ext cx="3001404" cy="26441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/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solidFill>
                  <a:srgbClr val="E1E4E8"/>
                </a:solidFill>
                <a:latin typeface="Consolas" panose="020B0609020204030204" pitchFamily="49" charset="0"/>
              </a:rPr>
              <a:t>Character is A </a:t>
            </a:r>
          </a:p>
        </p:txBody>
      </p:sp>
      <p:sp>
        <p:nvSpPr>
          <p:cNvPr id="22" name="Content Placeholder 14">
            <a:extLst>
              <a:ext uri="{FF2B5EF4-FFF2-40B4-BE49-F238E27FC236}">
                <a16:creationId xmlns:a16="http://schemas.microsoft.com/office/drawing/2014/main" id="{464981C5-E9B1-5667-F76D-48C2E72ECA24}"/>
              </a:ext>
            </a:extLst>
          </p:cNvPr>
          <p:cNvSpPr txBox="1">
            <a:spLocks/>
          </p:cNvSpPr>
          <p:nvPr/>
        </p:nvSpPr>
        <p:spPr>
          <a:xfrm>
            <a:off x="5576545" y="1049827"/>
            <a:ext cx="3001404" cy="26441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/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solidFill>
                  <a:srgbClr val="E1E4E8"/>
                </a:solidFill>
                <a:latin typeface="Consolas" panose="020B0609020204030204" pitchFamily="49" charset="0"/>
              </a:rPr>
              <a:t>String is CS0449</a:t>
            </a:r>
          </a:p>
        </p:txBody>
      </p:sp>
      <p:sp>
        <p:nvSpPr>
          <p:cNvPr id="23" name="Content Placeholder 14">
            <a:extLst>
              <a:ext uri="{FF2B5EF4-FFF2-40B4-BE49-F238E27FC236}">
                <a16:creationId xmlns:a16="http://schemas.microsoft.com/office/drawing/2014/main" id="{65E32524-D684-DB61-0DFC-DE5D662AC3B3}"/>
              </a:ext>
            </a:extLst>
          </p:cNvPr>
          <p:cNvSpPr txBox="1">
            <a:spLocks/>
          </p:cNvSpPr>
          <p:nvPr/>
        </p:nvSpPr>
        <p:spPr>
          <a:xfrm>
            <a:off x="5576545" y="1832961"/>
            <a:ext cx="3001404" cy="26441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/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solidFill>
                  <a:srgbClr val="E1E4E8"/>
                </a:solidFill>
                <a:latin typeface="Consolas" panose="020B0609020204030204" pitchFamily="49" charset="0"/>
              </a:rPr>
              <a:t>Double value is 20.126456 </a:t>
            </a:r>
          </a:p>
        </p:txBody>
      </p:sp>
      <p:sp>
        <p:nvSpPr>
          <p:cNvPr id="26" name="Content Placeholder 14">
            <a:extLst>
              <a:ext uri="{FF2B5EF4-FFF2-40B4-BE49-F238E27FC236}">
                <a16:creationId xmlns:a16="http://schemas.microsoft.com/office/drawing/2014/main" id="{BCDB7D4C-188C-2F02-8B73-2444C9617856}"/>
              </a:ext>
            </a:extLst>
          </p:cNvPr>
          <p:cNvSpPr txBox="1">
            <a:spLocks/>
          </p:cNvSpPr>
          <p:nvPr/>
        </p:nvSpPr>
        <p:spPr>
          <a:xfrm>
            <a:off x="5576545" y="2357210"/>
            <a:ext cx="3001404" cy="26441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/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solidFill>
                  <a:srgbClr val="E1E4E8"/>
                </a:solidFill>
                <a:latin typeface="Consolas" panose="020B0609020204030204" pitchFamily="49" charset="0"/>
              </a:rPr>
              <a:t>Hexadecimal value is 96 </a:t>
            </a:r>
          </a:p>
        </p:txBody>
      </p:sp>
      <p:sp>
        <p:nvSpPr>
          <p:cNvPr id="27" name="Content Placeholder 14">
            <a:extLst>
              <a:ext uri="{FF2B5EF4-FFF2-40B4-BE49-F238E27FC236}">
                <a16:creationId xmlns:a16="http://schemas.microsoft.com/office/drawing/2014/main" id="{915D09DE-61BF-1642-4D66-45DC655FB53A}"/>
              </a:ext>
            </a:extLst>
          </p:cNvPr>
          <p:cNvSpPr txBox="1">
            <a:spLocks/>
          </p:cNvSpPr>
          <p:nvPr/>
        </p:nvSpPr>
        <p:spPr>
          <a:xfrm>
            <a:off x="5576545" y="1311255"/>
            <a:ext cx="3001404" cy="26441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/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solidFill>
                  <a:srgbClr val="E1E4E8"/>
                </a:solidFill>
                <a:latin typeface="Consolas" panose="020B0609020204030204" pitchFamily="49" charset="0"/>
              </a:rPr>
              <a:t>Float value is 10.234000 </a:t>
            </a:r>
          </a:p>
        </p:txBody>
      </p:sp>
      <p:sp>
        <p:nvSpPr>
          <p:cNvPr id="28" name="Content Placeholder 14">
            <a:extLst>
              <a:ext uri="{FF2B5EF4-FFF2-40B4-BE49-F238E27FC236}">
                <a16:creationId xmlns:a16="http://schemas.microsoft.com/office/drawing/2014/main" id="{401B361B-DC41-E6A9-DE10-4B563AC731E3}"/>
              </a:ext>
            </a:extLst>
          </p:cNvPr>
          <p:cNvSpPr txBox="1">
            <a:spLocks/>
          </p:cNvSpPr>
          <p:nvPr/>
        </p:nvSpPr>
        <p:spPr>
          <a:xfrm>
            <a:off x="5576545" y="1575667"/>
            <a:ext cx="3001404" cy="26441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/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solidFill>
                  <a:srgbClr val="E1E4E8"/>
                </a:solidFill>
                <a:latin typeface="Consolas" panose="020B0609020204030204" pitchFamily="49" charset="0"/>
              </a:rPr>
              <a:t>Integer value is 150</a:t>
            </a:r>
          </a:p>
        </p:txBody>
      </p:sp>
      <p:sp>
        <p:nvSpPr>
          <p:cNvPr id="29" name="Content Placeholder 14">
            <a:extLst>
              <a:ext uri="{FF2B5EF4-FFF2-40B4-BE49-F238E27FC236}">
                <a16:creationId xmlns:a16="http://schemas.microsoft.com/office/drawing/2014/main" id="{A08FD9A0-133A-DD9C-7DBC-2E27842640D6}"/>
              </a:ext>
            </a:extLst>
          </p:cNvPr>
          <p:cNvSpPr txBox="1">
            <a:spLocks/>
          </p:cNvSpPr>
          <p:nvPr/>
        </p:nvSpPr>
        <p:spPr>
          <a:xfrm>
            <a:off x="5576545" y="2092798"/>
            <a:ext cx="3001404" cy="26441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/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solidFill>
                  <a:srgbClr val="E1E4E8"/>
                </a:solidFill>
                <a:latin typeface="Consolas" panose="020B0609020204030204" pitchFamily="49" charset="0"/>
              </a:rPr>
              <a:t>Octal value is 226 </a:t>
            </a:r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74420383-2E9E-432C-9248-D9CB83317A1D}"/>
              </a:ext>
            </a:extLst>
          </p:cNvPr>
          <p:cNvSpPr/>
          <p:nvPr/>
        </p:nvSpPr>
        <p:spPr>
          <a:xfrm>
            <a:off x="279585" y="1243333"/>
            <a:ext cx="345325" cy="264412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4164D844-ECD8-A46E-61BA-76741B1B7493}"/>
              </a:ext>
            </a:extLst>
          </p:cNvPr>
          <p:cNvSpPr/>
          <p:nvPr/>
        </p:nvSpPr>
        <p:spPr>
          <a:xfrm>
            <a:off x="486192" y="3434108"/>
            <a:ext cx="345325" cy="264412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2AB04240-87A6-C3F0-6BDD-5F397DF3059F}"/>
              </a:ext>
            </a:extLst>
          </p:cNvPr>
          <p:cNvSpPr/>
          <p:nvPr/>
        </p:nvSpPr>
        <p:spPr>
          <a:xfrm>
            <a:off x="486192" y="3723136"/>
            <a:ext cx="345325" cy="264412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8EED6517-AA3D-81E5-C289-0CF676B062AA}"/>
              </a:ext>
            </a:extLst>
          </p:cNvPr>
          <p:cNvSpPr/>
          <p:nvPr/>
        </p:nvSpPr>
        <p:spPr>
          <a:xfrm>
            <a:off x="486192" y="4018570"/>
            <a:ext cx="345325" cy="264412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038BE26E-5B42-202F-C2F2-3419E3461005}"/>
              </a:ext>
            </a:extLst>
          </p:cNvPr>
          <p:cNvSpPr/>
          <p:nvPr/>
        </p:nvSpPr>
        <p:spPr>
          <a:xfrm>
            <a:off x="486192" y="4302289"/>
            <a:ext cx="345325" cy="264412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5C0D0409-9232-4A1F-D4AA-C5E9789A105A}"/>
              </a:ext>
            </a:extLst>
          </p:cNvPr>
          <p:cNvSpPr/>
          <p:nvPr/>
        </p:nvSpPr>
        <p:spPr>
          <a:xfrm>
            <a:off x="486192" y="4586473"/>
            <a:ext cx="345325" cy="264412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48F851B7-56EF-9ECB-7DFA-E99103F131D6}"/>
              </a:ext>
            </a:extLst>
          </p:cNvPr>
          <p:cNvSpPr/>
          <p:nvPr/>
        </p:nvSpPr>
        <p:spPr>
          <a:xfrm>
            <a:off x="497161" y="4865548"/>
            <a:ext cx="345325" cy="264412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77FD9D72-C2A2-8C12-F405-16E047771AD0}"/>
              </a:ext>
            </a:extLst>
          </p:cNvPr>
          <p:cNvSpPr/>
          <p:nvPr/>
        </p:nvSpPr>
        <p:spPr>
          <a:xfrm>
            <a:off x="486192" y="5161721"/>
            <a:ext cx="345325" cy="264412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39" name="Arrow: Right 38">
            <a:extLst>
              <a:ext uri="{FF2B5EF4-FFF2-40B4-BE49-F238E27FC236}">
                <a16:creationId xmlns:a16="http://schemas.microsoft.com/office/drawing/2014/main" id="{091B63AD-68BF-8487-0280-AC565F0C2471}"/>
              </a:ext>
            </a:extLst>
          </p:cNvPr>
          <p:cNvSpPr/>
          <p:nvPr/>
        </p:nvSpPr>
        <p:spPr>
          <a:xfrm>
            <a:off x="486191" y="5440796"/>
            <a:ext cx="345325" cy="264412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40" name="Content Placeholder 2">
            <a:extLst>
              <a:ext uri="{FF2B5EF4-FFF2-40B4-BE49-F238E27FC236}">
                <a16:creationId xmlns:a16="http://schemas.microsoft.com/office/drawing/2014/main" id="{1ABC9187-274A-E190-C8A9-FF9E0967423C}"/>
              </a:ext>
            </a:extLst>
          </p:cNvPr>
          <p:cNvSpPr txBox="1">
            <a:spLocks/>
          </p:cNvSpPr>
          <p:nvPr/>
        </p:nvSpPr>
        <p:spPr>
          <a:xfrm>
            <a:off x="201375" y="6193923"/>
            <a:ext cx="8741250" cy="4322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/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dirty="0">
                <a:solidFill>
                  <a:schemeClr val="tx1"/>
                </a:solidFill>
                <a:latin typeface="Consolas" panose="020B0609020204030204" pitchFamily="49" charset="0"/>
                <a:hlinkClick r:id="rId2"/>
              </a:rPr>
              <a:t>http://sites.pitt.edu/~shk148/teaching/CS0449-2234/code/print.c.html</a:t>
            </a:r>
            <a:r>
              <a:rPr lang="en-US" sz="18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8502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2" grpId="0" animBg="1"/>
      <p:bldP spid="23" grpId="0" animBg="1"/>
      <p:bldP spid="26" grpId="0" animBg="1"/>
      <p:bldP spid="27" grpId="0" animBg="1"/>
      <p:bldP spid="28" grpId="0" animBg="1"/>
      <p:bldP spid="29" grpId="0" animBg="1"/>
      <p:bldP spid="31" grpId="0" animBg="1"/>
      <p:bldP spid="32" grpId="0" animBg="1"/>
      <p:bldP spid="32" grpId="1" animBg="1"/>
      <p:bldP spid="33" grpId="0" animBg="1"/>
      <p:bldP spid="33" grpId="1" animBg="1"/>
      <p:bldP spid="34" grpId="0" animBg="1"/>
      <p:bldP spid="34" grpId="1" animBg="1"/>
      <p:bldP spid="35" grpId="0" animBg="1"/>
      <p:bldP spid="35" grpId="1" animBg="1"/>
      <p:bldP spid="36" grpId="0" animBg="1"/>
      <p:bldP spid="36" grpId="1" animBg="1"/>
      <p:bldP spid="37" grpId="0" animBg="1"/>
      <p:bldP spid="37" grpId="1" animBg="1"/>
      <p:bldP spid="38" grpId="0" animBg="1"/>
      <p:bldP spid="38" grpId="1" animBg="1"/>
      <p:bldP spid="39" grpId="0" animBg="1"/>
      <p:bldP spid="39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CEC0B20-16FA-B355-EFF5-FF1D6C19BC7B}"/>
              </a:ext>
            </a:extLst>
          </p:cNvPr>
          <p:cNvSpPr/>
          <p:nvPr/>
        </p:nvSpPr>
        <p:spPr>
          <a:xfrm>
            <a:off x="1565710" y="2577724"/>
            <a:ext cx="660328" cy="332216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FE87E77-C0FC-FF47-5318-1DF042F6A8AE}"/>
              </a:ext>
            </a:extLst>
          </p:cNvPr>
          <p:cNvSpPr/>
          <p:nvPr/>
        </p:nvSpPr>
        <p:spPr>
          <a:xfrm>
            <a:off x="5482053" y="2577724"/>
            <a:ext cx="1035117" cy="33221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794A18B-8E0C-C6FF-6A13-6A416C4B354D}"/>
              </a:ext>
            </a:extLst>
          </p:cNvPr>
          <p:cNvSpPr/>
          <p:nvPr/>
        </p:nvSpPr>
        <p:spPr>
          <a:xfrm>
            <a:off x="6833813" y="2577724"/>
            <a:ext cx="505573" cy="33221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470623-6BFA-3F5E-C8D3-FA3E1CAAC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 Input using </a:t>
            </a:r>
            <a:r>
              <a:rPr lang="en-US" dirty="0">
                <a:latin typeface="Consolas" panose="020B0609020204030204" pitchFamily="49" charset="0"/>
              </a:rPr>
              <a:t>scanf()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1F5E52-7E14-4610-D068-D679B193E0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0DC4B-752C-8C43-9879-64F89CA51352}" type="datetime3">
              <a:rPr lang="en-US" smtClean="0"/>
              <a:t>26 January 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255228-3820-8A41-661D-256288DC61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Shinwoo</a:t>
            </a:r>
            <a:r>
              <a:rPr lang="en-US" dirty="0"/>
              <a:t> Kim - CS 0449 - Recitation 01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4DB4D6-6A8D-6AF7-2E94-4EDAB6426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8D0B5-37F3-4AD0-A5BE-ADDF1EB1DF93}" type="slidenum">
              <a:rPr lang="en-US" smtClean="0"/>
              <a:t>9</a:t>
            </a:fld>
            <a:endParaRPr lang="en-US" dirty="0"/>
          </a:p>
        </p:txBody>
      </p:sp>
      <p:sp>
        <p:nvSpPr>
          <p:cNvPr id="11" name="Google Shape;222;p30">
            <a:extLst>
              <a:ext uri="{FF2B5EF4-FFF2-40B4-BE49-F238E27FC236}">
                <a16:creationId xmlns:a16="http://schemas.microsoft.com/office/drawing/2014/main" id="{497A9BAB-40CE-FBE4-CDCF-DCF47F7108D2}"/>
              </a:ext>
            </a:extLst>
          </p:cNvPr>
          <p:cNvSpPr txBox="1">
            <a:spLocks/>
          </p:cNvSpPr>
          <p:nvPr/>
        </p:nvSpPr>
        <p:spPr>
          <a:xfrm>
            <a:off x="346468" y="3660040"/>
            <a:ext cx="2616224" cy="949084"/>
          </a:xfrm>
          <a:prstGeom prst="rect">
            <a:avLst/>
          </a:prstGeom>
          <a:solidFill>
            <a:srgbClr val="003594"/>
          </a:solidFill>
          <a:ln w="1905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15641" marR="0" lvl="0" indent="-346367" algn="l" rtl="0" eaLnBrk="1" hangingPunct="1">
              <a:lnSpc>
                <a:spcPct val="115000"/>
              </a:lnSpc>
              <a:spcBef>
                <a:spcPts val="727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pen Sans SemiBold"/>
              <a:buChar char="●"/>
              <a:defRPr sz="2400" b="0" i="0" u="none" strike="noStrike" cap="none">
                <a:solidFill>
                  <a:schemeClr val="accent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L="831281" marR="0" lvl="1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○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2pPr>
            <a:lvl3pPr marL="1246922" marR="0" lvl="2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■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3pPr>
            <a:lvl4pPr marL="1662562" marR="0" lvl="3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●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4pPr>
            <a:lvl5pPr marL="2078203" marR="0" lvl="4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○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5pPr>
            <a:lvl6pPr marL="2493843" marR="0" lvl="5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■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6pPr>
            <a:lvl7pPr marL="2909484" marR="0" lvl="6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●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7pPr>
            <a:lvl8pPr marL="3325124" marR="0" lvl="7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○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8pPr>
            <a:lvl9pPr marL="3740765" marR="0" lvl="8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■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9pPr>
          </a:lstStyle>
          <a:p>
            <a:pPr marL="0" indent="0">
              <a:spcBef>
                <a:spcPts val="0"/>
              </a:spcBef>
              <a:spcAft>
                <a:spcPts val="1600"/>
              </a:spcAft>
              <a:buFont typeface="Open Sans SemiBold"/>
              <a:buNone/>
            </a:pPr>
            <a:r>
              <a:rPr lang="en-US" sz="1400" dirty="0">
                <a:solidFill>
                  <a:srgbClr val="FFFFFF"/>
                </a:solidFill>
                <a:latin typeface="TeXGyreHeros" pitchFamily="2" charset="77"/>
                <a:ea typeface="Open Sans" panose="020B0606030504020204" pitchFamily="34" charset="0"/>
                <a:cs typeface="Open Sans" panose="020B0606030504020204" pitchFamily="34" charset="0"/>
                <a:sym typeface="Lora"/>
              </a:rPr>
              <a:t>Returns an integer: number of input items successfully matched and assigned</a:t>
            </a:r>
          </a:p>
        </p:txBody>
      </p:sp>
      <p:cxnSp>
        <p:nvCxnSpPr>
          <p:cNvPr id="12" name="Google Shape;223;p30">
            <a:extLst>
              <a:ext uri="{FF2B5EF4-FFF2-40B4-BE49-F238E27FC236}">
                <a16:creationId xmlns:a16="http://schemas.microsoft.com/office/drawing/2014/main" id="{933CE4BE-49D9-8DC6-384D-2946434C921C}"/>
              </a:ext>
            </a:extLst>
          </p:cNvPr>
          <p:cNvCxnSpPr>
            <a:cxnSpLocks/>
            <a:stCxn id="11" idx="0"/>
            <a:endCxn id="8" idx="2"/>
          </p:cNvCxnSpPr>
          <p:nvPr/>
        </p:nvCxnSpPr>
        <p:spPr>
          <a:xfrm flipV="1">
            <a:off x="1654580" y="2909940"/>
            <a:ext cx="241294" cy="7501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3" name="Google Shape;234;p31">
            <a:extLst>
              <a:ext uri="{FF2B5EF4-FFF2-40B4-BE49-F238E27FC236}">
                <a16:creationId xmlns:a16="http://schemas.microsoft.com/office/drawing/2014/main" id="{654CF4DC-7D5E-6048-C453-8D918DC3842A}"/>
              </a:ext>
            </a:extLst>
          </p:cNvPr>
          <p:cNvSpPr txBox="1">
            <a:spLocks/>
          </p:cNvSpPr>
          <p:nvPr/>
        </p:nvSpPr>
        <p:spPr>
          <a:xfrm>
            <a:off x="3184326" y="3908362"/>
            <a:ext cx="2066841" cy="873718"/>
          </a:xfrm>
          <a:prstGeom prst="rect">
            <a:avLst/>
          </a:prstGeom>
          <a:solidFill>
            <a:srgbClr val="003594"/>
          </a:solidFill>
          <a:ln w="19050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15641" marR="0" lvl="0" indent="-346367" algn="l" rtl="0" eaLnBrk="1" hangingPunct="1">
              <a:lnSpc>
                <a:spcPct val="115000"/>
              </a:lnSpc>
              <a:spcBef>
                <a:spcPts val="727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pen Sans SemiBold"/>
              <a:buChar char="●"/>
              <a:defRPr sz="2400" b="0" i="0" u="none" strike="noStrike" cap="none">
                <a:solidFill>
                  <a:schemeClr val="accent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L="831281" marR="0" lvl="1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○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2pPr>
            <a:lvl3pPr marL="1246922" marR="0" lvl="2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■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3pPr>
            <a:lvl4pPr marL="1662562" marR="0" lvl="3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●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4pPr>
            <a:lvl5pPr marL="2078203" marR="0" lvl="4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○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5pPr>
            <a:lvl6pPr marL="2493843" marR="0" lvl="5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■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6pPr>
            <a:lvl7pPr marL="2909484" marR="0" lvl="6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●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7pPr>
            <a:lvl8pPr marL="3325124" marR="0" lvl="7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○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8pPr>
            <a:lvl9pPr marL="3740765" marR="0" lvl="8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■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9pPr>
          </a:lstStyle>
          <a:p>
            <a:pPr marL="0" indent="0">
              <a:spcBef>
                <a:spcPts val="0"/>
              </a:spcBef>
              <a:buFont typeface="Open Sans SemiBold"/>
              <a:buNone/>
            </a:pPr>
            <a:r>
              <a:rPr lang="en-US" sz="1400" dirty="0">
                <a:solidFill>
                  <a:srgbClr val="FFFFFF"/>
                </a:solidFill>
                <a:latin typeface="TeXGyreHeros" pitchFamily="2" charset="77"/>
                <a:ea typeface="Open Sans" panose="020B0606030504020204" pitchFamily="34" charset="0"/>
                <a:cs typeface="Open Sans" panose="020B0606030504020204" pitchFamily="34" charset="0"/>
                <a:sym typeface="Lora"/>
              </a:rPr>
              <a:t>Defines what we are reading (character? Integer? Float?)</a:t>
            </a:r>
          </a:p>
        </p:txBody>
      </p:sp>
      <p:cxnSp>
        <p:nvCxnSpPr>
          <p:cNvPr id="14" name="Google Shape;235;p31">
            <a:extLst>
              <a:ext uri="{FF2B5EF4-FFF2-40B4-BE49-F238E27FC236}">
                <a16:creationId xmlns:a16="http://schemas.microsoft.com/office/drawing/2014/main" id="{4716279B-773B-3C99-75E0-89E43B709C90}"/>
              </a:ext>
            </a:extLst>
          </p:cNvPr>
          <p:cNvCxnSpPr>
            <a:cxnSpLocks/>
            <a:stCxn id="13" idx="0"/>
            <a:endCxn id="9" idx="2"/>
          </p:cNvCxnSpPr>
          <p:nvPr/>
        </p:nvCxnSpPr>
        <p:spPr>
          <a:xfrm flipV="1">
            <a:off x="4217747" y="2909940"/>
            <a:ext cx="1781865" cy="998422"/>
          </a:xfrm>
          <a:prstGeom prst="straightConnector1">
            <a:avLst/>
          </a:prstGeom>
          <a:noFill/>
          <a:ln w="28575" cap="flat" cmpd="sng">
            <a:solidFill>
              <a:srgbClr val="92D05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5" name="Google Shape;231;p31">
            <a:extLst>
              <a:ext uri="{FF2B5EF4-FFF2-40B4-BE49-F238E27FC236}">
                <a16:creationId xmlns:a16="http://schemas.microsoft.com/office/drawing/2014/main" id="{50E6566B-3F6F-6324-BEE2-5B4B476BEF97}"/>
              </a:ext>
            </a:extLst>
          </p:cNvPr>
          <p:cNvSpPr txBox="1">
            <a:spLocks/>
          </p:cNvSpPr>
          <p:nvPr/>
        </p:nvSpPr>
        <p:spPr>
          <a:xfrm>
            <a:off x="5620663" y="3731894"/>
            <a:ext cx="3086100" cy="972081"/>
          </a:xfrm>
          <a:prstGeom prst="rect">
            <a:avLst/>
          </a:prstGeom>
          <a:solidFill>
            <a:srgbClr val="003594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15641" marR="0" lvl="0" indent="-346367" algn="l" rtl="0" eaLnBrk="1" hangingPunct="1">
              <a:lnSpc>
                <a:spcPct val="115000"/>
              </a:lnSpc>
              <a:spcBef>
                <a:spcPts val="727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pen Sans SemiBold"/>
              <a:buChar char="●"/>
              <a:defRPr sz="2400" b="0" i="0" u="none" strike="noStrike" cap="none">
                <a:solidFill>
                  <a:schemeClr val="accent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L="831281" marR="0" lvl="1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○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2pPr>
            <a:lvl3pPr marL="1246922" marR="0" lvl="2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■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3pPr>
            <a:lvl4pPr marL="1662562" marR="0" lvl="3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●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4pPr>
            <a:lvl5pPr marL="2078203" marR="0" lvl="4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○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5pPr>
            <a:lvl6pPr marL="2493843" marR="0" lvl="5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■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6pPr>
            <a:lvl7pPr marL="2909484" marR="0" lvl="6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●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7pPr>
            <a:lvl8pPr marL="3325124" marR="0" lvl="7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○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8pPr>
            <a:lvl9pPr marL="3740765" marR="0" lvl="8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■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9pPr>
          </a:lstStyle>
          <a:p>
            <a:pPr marL="0" indent="0">
              <a:spcBef>
                <a:spcPts val="0"/>
              </a:spcBef>
              <a:spcAft>
                <a:spcPts val="1600"/>
              </a:spcAft>
              <a:buFont typeface="Open Sans SemiBold"/>
              <a:buNone/>
            </a:pPr>
            <a:r>
              <a:rPr lang="en-US" sz="1400" dirty="0">
                <a:solidFill>
                  <a:srgbClr val="FFFFFF"/>
                </a:solidFill>
                <a:latin typeface="TeXGyreHeros" pitchFamily="2" charset="77"/>
                <a:ea typeface="Open Sans" panose="020B0606030504020204" pitchFamily="34" charset="0"/>
                <a:cs typeface="Open Sans" panose="020B0606030504020204" pitchFamily="34" charset="0"/>
                <a:sym typeface="Lora"/>
              </a:rPr>
              <a:t>Passes by reference (a pointer) to the variable which will hold our input</a:t>
            </a:r>
          </a:p>
        </p:txBody>
      </p:sp>
      <p:cxnSp>
        <p:nvCxnSpPr>
          <p:cNvPr id="16" name="Google Shape;233;p31">
            <a:extLst>
              <a:ext uri="{FF2B5EF4-FFF2-40B4-BE49-F238E27FC236}">
                <a16:creationId xmlns:a16="http://schemas.microsoft.com/office/drawing/2014/main" id="{603D0372-A49B-DDBA-7012-292497FC024E}"/>
              </a:ext>
            </a:extLst>
          </p:cNvPr>
          <p:cNvCxnSpPr>
            <a:cxnSpLocks/>
            <a:stCxn id="15" idx="0"/>
            <a:endCxn id="10" idx="2"/>
          </p:cNvCxnSpPr>
          <p:nvPr/>
        </p:nvCxnSpPr>
        <p:spPr>
          <a:xfrm flipH="1" flipV="1">
            <a:off x="7086600" y="2909940"/>
            <a:ext cx="77113" cy="821954"/>
          </a:xfrm>
          <a:prstGeom prst="straightConnector1">
            <a:avLst/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6C6979-BAA7-6CBB-7382-CD9286E856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Like </a:t>
            </a:r>
            <a:r>
              <a:rPr lang="en-US" dirty="0">
                <a:latin typeface="Consolas" panose="020B0609020204030204" pitchFamily="49" charset="0"/>
              </a:rPr>
              <a:t>printf()</a:t>
            </a:r>
            <a:r>
              <a:rPr lang="en-US" dirty="0"/>
              <a:t>, </a:t>
            </a:r>
            <a:r>
              <a:rPr lang="en-US" dirty="0">
                <a:latin typeface="Consolas" panose="020B0609020204030204" pitchFamily="49" charset="0"/>
              </a:rPr>
              <a:t>scanf()</a:t>
            </a:r>
            <a:r>
              <a:rPr lang="en-US" dirty="0"/>
              <a:t> is another C standard library function</a:t>
            </a:r>
          </a:p>
          <a:p>
            <a:pPr lvl="1"/>
            <a:r>
              <a:rPr lang="en-US" dirty="0"/>
              <a:t>Used to read character, string, numeric data from keyboard</a:t>
            </a:r>
          </a:p>
          <a:p>
            <a:pPr lvl="1"/>
            <a:r>
              <a:rPr lang="en-US" dirty="0"/>
              <a:t>Again, if you want to use it in your program you have to include the header (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stdio.h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dirty="0"/>
              <a:t> )</a:t>
            </a:r>
          </a:p>
          <a:p>
            <a:pPr marL="0" indent="0" algn="ctr">
              <a:buNone/>
            </a:pP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int scanf(const char * format, ...)</a:t>
            </a:r>
          </a:p>
        </p:txBody>
      </p:sp>
    </p:spTree>
    <p:extLst>
      <p:ext uri="{BB962C8B-B14F-4D97-AF65-F5344CB8AC3E}">
        <p14:creationId xmlns:p14="http://schemas.microsoft.com/office/powerpoint/2010/main" val="1756301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3" grpId="0" animBg="1"/>
      <p:bldP spid="15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rgbClr val="EEEEEE"/>
      </a:lt1>
      <a:dk2>
        <a:srgbClr val="595959"/>
      </a:dk2>
      <a:lt2>
        <a:srgbClr val="EEEEEE"/>
      </a:lt2>
      <a:accent1>
        <a:srgbClr val="003594"/>
      </a:accent1>
      <a:accent2>
        <a:srgbClr val="FFB81C"/>
      </a:accent2>
      <a:accent3>
        <a:srgbClr val="75787B"/>
      </a:accent3>
      <a:accent4>
        <a:srgbClr val="008264"/>
      </a:accent4>
      <a:accent5>
        <a:srgbClr val="DC582A"/>
      </a:accent5>
      <a:accent6>
        <a:srgbClr val="0081A6"/>
      </a:accent6>
      <a:hlink>
        <a:srgbClr val="003594"/>
      </a:hlink>
      <a:folHlink>
        <a:srgbClr val="0097A7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261</TotalTime>
  <Words>1151</Words>
  <Application>Microsoft Macintosh PowerPoint</Application>
  <PresentationFormat>Letter Paper (8.5x11 in)</PresentationFormat>
  <Paragraphs>174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Arial</vt:lpstr>
      <vt:lpstr>TeXGyreHeros</vt:lpstr>
      <vt:lpstr>Calibri</vt:lpstr>
      <vt:lpstr>Wingdings</vt:lpstr>
      <vt:lpstr>Consolas</vt:lpstr>
      <vt:lpstr>Open Sans Medium</vt:lpstr>
      <vt:lpstr>Open Sans SemiBold</vt:lpstr>
      <vt:lpstr>Office Theme</vt:lpstr>
      <vt:lpstr>CS0449: Introduction to System Software</vt:lpstr>
      <vt:lpstr>Announcements</vt:lpstr>
      <vt:lpstr>L1: Data Representation (Gradescope)</vt:lpstr>
      <vt:lpstr>C Programming</vt:lpstr>
      <vt:lpstr>Standard C Library (libc)</vt:lpstr>
      <vt:lpstr>man gives us information about functions, commands, libraries</vt:lpstr>
      <vt:lpstr>Detailed look at using printf()</vt:lpstr>
      <vt:lpstr>Example code using printf() (animated)</vt:lpstr>
      <vt:lpstr>Reading Input using scanf()</vt:lpstr>
      <vt:lpstr>Example code using scanf() (live demo)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Kim, Shinwoo</dc:creator>
  <cp:lastModifiedBy>Kim, Shinwoo</cp:lastModifiedBy>
  <cp:revision>57</cp:revision>
  <dcterms:created xsi:type="dcterms:W3CDTF">2023-01-21T21:19:02Z</dcterms:created>
  <dcterms:modified xsi:type="dcterms:W3CDTF">2023-01-26T23:17:04Z</dcterms:modified>
</cp:coreProperties>
</file>